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8" r:id="rId4"/>
    <p:sldId id="266" r:id="rId5"/>
    <p:sldId id="267" r:id="rId6"/>
  </p:sldIdLst>
  <p:sldSz cx="12192000" cy="6858000"/>
  <p:notesSz cx="992981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6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Pivot.xlsx]Pivot KJP!PivotTable1</c:name>
    <c:fmtId val="39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5645801285328967E-2"/>
          <c:y val="0.11635575679413507"/>
          <c:w val="0.88584781884999253"/>
          <c:h val="0.49940891351697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KJP'!$B$3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KJP'!$B$4:$B$9</c:f>
              <c:numCache>
                <c:formatCode>0.0</c:formatCode>
                <c:ptCount val="5"/>
                <c:pt idx="0">
                  <c:v>1.2857142857142858</c:v>
                </c:pt>
                <c:pt idx="1">
                  <c:v>1.4</c:v>
                </c:pt>
                <c:pt idx="2">
                  <c:v>1.25</c:v>
                </c:pt>
                <c:pt idx="3">
                  <c:v>1.8181818181818181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3-4D31-829F-73B00C8B6989}"/>
            </c:ext>
          </c:extLst>
        </c:ser>
        <c:ser>
          <c:idx val="1"/>
          <c:order val="1"/>
          <c:tx>
            <c:strRef>
              <c:f>'Pivot KJP'!$C$3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KJP'!$C$4:$C$9</c:f>
              <c:numCache>
                <c:formatCode>0.0</c:formatCode>
                <c:ptCount val="5"/>
                <c:pt idx="0">
                  <c:v>1.7142857142857142</c:v>
                </c:pt>
                <c:pt idx="1">
                  <c:v>1.8</c:v>
                </c:pt>
                <c:pt idx="2">
                  <c:v>1.75</c:v>
                </c:pt>
                <c:pt idx="3">
                  <c:v>1.9090909090909092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C3-4D31-829F-73B00C8B6989}"/>
            </c:ext>
          </c:extLst>
        </c:ser>
        <c:ser>
          <c:idx val="2"/>
          <c:order val="2"/>
          <c:tx>
            <c:strRef>
              <c:f>'Pivot KJP'!$D$3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KJP'!$D$4:$D$9</c:f>
              <c:numCache>
                <c:formatCode>0.0</c:formatCode>
                <c:ptCount val="5"/>
                <c:pt idx="0">
                  <c:v>1.2</c:v>
                </c:pt>
                <c:pt idx="1">
                  <c:v>1</c:v>
                </c:pt>
                <c:pt idx="2">
                  <c:v>1.375</c:v>
                </c:pt>
                <c:pt idx="3">
                  <c:v>1.3333333333333333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3-4D31-829F-73B00C8B6989}"/>
            </c:ext>
          </c:extLst>
        </c:ser>
        <c:ser>
          <c:idx val="3"/>
          <c:order val="3"/>
          <c:tx>
            <c:strRef>
              <c:f>'Pivot KJP'!$E$3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KJP'!$E$4:$E$9</c:f>
              <c:numCache>
                <c:formatCode>0.0</c:formatCode>
                <c:ptCount val="5"/>
                <c:pt idx="0">
                  <c:v>1.5714285714285714</c:v>
                </c:pt>
                <c:pt idx="1">
                  <c:v>1.2</c:v>
                </c:pt>
                <c:pt idx="2">
                  <c:v>1.25</c:v>
                </c:pt>
                <c:pt idx="3">
                  <c:v>1.2727272727272727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3-4D31-829F-73B00C8B6989}"/>
            </c:ext>
          </c:extLst>
        </c:ser>
        <c:ser>
          <c:idx val="4"/>
          <c:order val="4"/>
          <c:tx>
            <c:strRef>
              <c:f>'Pivot KJP'!$F$3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KJP'!$F$4:$F$9</c:f>
              <c:numCache>
                <c:formatCode>0.0</c:formatCode>
                <c:ptCount val="5"/>
                <c:pt idx="0">
                  <c:v>1.7142857142857142</c:v>
                </c:pt>
                <c:pt idx="1">
                  <c:v>2</c:v>
                </c:pt>
                <c:pt idx="2">
                  <c:v>1.5</c:v>
                </c:pt>
                <c:pt idx="3">
                  <c:v>1.3636363636363635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3-4D31-829F-73B00C8B6989}"/>
            </c:ext>
          </c:extLst>
        </c:ser>
        <c:ser>
          <c:idx val="5"/>
          <c:order val="5"/>
          <c:tx>
            <c:strRef>
              <c:f>'Pivot KJP'!$G$3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KJP'!$G$4:$G$9</c:f>
              <c:numCache>
                <c:formatCode>0.0</c:formatCode>
                <c:ptCount val="5"/>
                <c:pt idx="0">
                  <c:v>1.5714285714285714</c:v>
                </c:pt>
                <c:pt idx="1">
                  <c:v>1.2</c:v>
                </c:pt>
                <c:pt idx="2">
                  <c:v>1.25</c:v>
                </c:pt>
                <c:pt idx="3">
                  <c:v>1.7272727272727273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C3-4D31-829F-73B00C8B6989}"/>
            </c:ext>
          </c:extLst>
        </c:ser>
        <c:ser>
          <c:idx val="6"/>
          <c:order val="6"/>
          <c:tx>
            <c:strRef>
              <c:f>'Pivot KJP'!$H$3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KJP'!$H$4:$H$9</c:f>
              <c:numCache>
                <c:formatCode>0.0</c:formatCode>
                <c:ptCount val="5"/>
                <c:pt idx="0">
                  <c:v>2</c:v>
                </c:pt>
                <c:pt idx="1">
                  <c:v>1.4</c:v>
                </c:pt>
                <c:pt idx="2">
                  <c:v>1.25</c:v>
                </c:pt>
                <c:pt idx="3">
                  <c:v>1.2727272727272727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C3-4D31-829F-73B00C8B6989}"/>
            </c:ext>
          </c:extLst>
        </c:ser>
        <c:ser>
          <c:idx val="7"/>
          <c:order val="7"/>
          <c:tx>
            <c:strRef>
              <c:f>'Pivot KJP'!$I$3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KJP'!$I$4:$I$9</c:f>
              <c:numCache>
                <c:formatCode>0.0</c:formatCode>
                <c:ptCount val="5"/>
                <c:pt idx="0">
                  <c:v>1.4285714285714286</c:v>
                </c:pt>
                <c:pt idx="1">
                  <c:v>1.4</c:v>
                </c:pt>
                <c:pt idx="2">
                  <c:v>1</c:v>
                </c:pt>
                <c:pt idx="3">
                  <c:v>1.1818181818181819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C3-4D31-829F-73B00C8B6989}"/>
            </c:ext>
          </c:extLst>
        </c:ser>
        <c:ser>
          <c:idx val="8"/>
          <c:order val="8"/>
          <c:tx>
            <c:strRef>
              <c:f>'Pivot KJP'!$J$3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KJP'!$A$4:$A$9</c:f>
              <c:strCache>
                <c:ptCount val="5"/>
                <c:pt idx="0">
                  <c:v>36</c:v>
                </c:pt>
                <c:pt idx="1">
                  <c:v>42 B</c:v>
                </c:pt>
                <c:pt idx="2">
                  <c:v>43 B</c:v>
                </c:pt>
                <c:pt idx="3">
                  <c:v>42 A</c:v>
                </c:pt>
                <c:pt idx="4">
                  <c:v>43 A</c:v>
                </c:pt>
              </c:strCache>
            </c:strRef>
          </c:cat>
          <c:val>
            <c:numRef>
              <c:f>'Pivot KJP'!$J$4:$J$9</c:f>
              <c:numCache>
                <c:formatCode>0.0</c:formatCode>
                <c:ptCount val="5"/>
                <c:pt idx="0">
                  <c:v>1.1428571428571428</c:v>
                </c:pt>
                <c:pt idx="1">
                  <c:v>1.6</c:v>
                </c:pt>
                <c:pt idx="2">
                  <c:v>1.25</c:v>
                </c:pt>
                <c:pt idx="3">
                  <c:v>1.3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C3-4D31-829F-73B00C8B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095464"/>
        <c:axId val="590097032"/>
      </c:barChart>
      <c:catAx>
        <c:axId val="59009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0097032"/>
        <c:crosses val="autoZero"/>
        <c:auto val="1"/>
        <c:lblAlgn val="ctr"/>
        <c:lblOffset val="100"/>
        <c:noMultiLvlLbl val="0"/>
      </c:catAx>
      <c:valAx>
        <c:axId val="590097032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00954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07605576189572E-2"/>
          <c:y val="0.70548626055211616"/>
          <c:w val="0.85298478884762086"/>
          <c:h val="0.2660699187932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 2025 Pivot.xlsx]Pivot KJP!PivotTable1</c:name>
    <c:fmtId val="40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1764967899350708E-2"/>
          <c:y val="9.7684395768336693E-2"/>
          <c:w val="0.86972858606094217"/>
          <c:h val="0.76607531554742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'Pivot KJP'!$B$3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KJP'!$B$4:$B$8</c:f>
              <c:numCache>
                <c:formatCode>0.0</c:formatCode>
                <c:ptCount val="4"/>
                <c:pt idx="0">
                  <c:v>1</c:v>
                </c:pt>
                <c:pt idx="1">
                  <c:v>1.1666666666666667</c:v>
                </c:pt>
                <c:pt idx="2">
                  <c:v>1.1428571428571428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5E3-B358-C8E171FE1B1C}"/>
            </c:ext>
          </c:extLst>
        </c:ser>
        <c:ser>
          <c:idx val="1"/>
          <c:order val="1"/>
          <c:tx>
            <c:strRef>
              <c:f>'Pivot KJP'!$C$3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KJP'!$C$4:$C$8</c:f>
              <c:numCache>
                <c:formatCode>0.0</c:formatCode>
                <c:ptCount val="4"/>
                <c:pt idx="0">
                  <c:v>1.6666666666666667</c:v>
                </c:pt>
                <c:pt idx="1">
                  <c:v>1.5</c:v>
                </c:pt>
                <c:pt idx="2">
                  <c:v>1.4285714285714286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5E3-B358-C8E171FE1B1C}"/>
            </c:ext>
          </c:extLst>
        </c:ser>
        <c:ser>
          <c:idx val="2"/>
          <c:order val="2"/>
          <c:tx>
            <c:strRef>
              <c:f>'Pivot KJP'!$D$3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KJP'!$D$4:$D$8</c:f>
              <c:numCache>
                <c:formatCode>0.0</c:formatCode>
                <c:ptCount val="4"/>
                <c:pt idx="0">
                  <c:v>1.3333333333333333</c:v>
                </c:pt>
                <c:pt idx="1">
                  <c:v>1.6</c:v>
                </c:pt>
                <c:pt idx="2">
                  <c:v>1.2857142857142858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72-45E3-B358-C8E171FE1B1C}"/>
            </c:ext>
          </c:extLst>
        </c:ser>
        <c:ser>
          <c:idx val="3"/>
          <c:order val="3"/>
          <c:tx>
            <c:strRef>
              <c:f>'Pivot KJP'!$E$3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KJP'!$E$4:$E$8</c:f>
              <c:numCache>
                <c:formatCode>0.0</c:formatCode>
                <c:ptCount val="4"/>
                <c:pt idx="0">
                  <c:v>1</c:v>
                </c:pt>
                <c:pt idx="1">
                  <c:v>1.1666666666666667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72-45E3-B358-C8E171FE1B1C}"/>
            </c:ext>
          </c:extLst>
        </c:ser>
        <c:ser>
          <c:idx val="4"/>
          <c:order val="4"/>
          <c:tx>
            <c:strRef>
              <c:f>'Pivot KJP'!$F$3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KJP'!$F$4:$F$8</c:f>
              <c:numCache>
                <c:formatCode>0.0</c:formatCode>
                <c:ptCount val="4"/>
                <c:pt idx="0">
                  <c:v>1.1666666666666667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2-45E3-B358-C8E171FE1B1C}"/>
            </c:ext>
          </c:extLst>
        </c:ser>
        <c:ser>
          <c:idx val="5"/>
          <c:order val="5"/>
          <c:tx>
            <c:strRef>
              <c:f>'Pivot KJP'!$G$3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KJP'!$G$4:$G$8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1.1428571428571428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72-45E3-B358-C8E171FE1B1C}"/>
            </c:ext>
          </c:extLst>
        </c:ser>
        <c:ser>
          <c:idx val="6"/>
          <c:order val="6"/>
          <c:tx>
            <c:strRef>
              <c:f>'Pivot KJP'!$H$3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KJP'!$H$4:$H$8</c:f>
              <c:numCache>
                <c:formatCode>0.0</c:formatCode>
                <c:ptCount val="4"/>
                <c:pt idx="0">
                  <c:v>1.3333333333333333</c:v>
                </c:pt>
                <c:pt idx="1">
                  <c:v>1</c:v>
                </c:pt>
                <c:pt idx="2">
                  <c:v>1.1428571428571428</c:v>
                </c:pt>
                <c:pt idx="3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72-45E3-B358-C8E171FE1B1C}"/>
            </c:ext>
          </c:extLst>
        </c:ser>
        <c:ser>
          <c:idx val="7"/>
          <c:order val="7"/>
          <c:tx>
            <c:strRef>
              <c:f>'Pivot KJP'!$I$3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KJP'!$I$4:$I$8</c:f>
              <c:numCache>
                <c:formatCode>0.0</c:formatCode>
                <c:ptCount val="4"/>
                <c:pt idx="0">
                  <c:v>1</c:v>
                </c:pt>
                <c:pt idx="1">
                  <c:v>1.1666666666666667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672-45E3-B358-C8E171FE1B1C}"/>
            </c:ext>
          </c:extLst>
        </c:ser>
        <c:ser>
          <c:idx val="8"/>
          <c:order val="8"/>
          <c:tx>
            <c:strRef>
              <c:f>'Pivot KJP'!$J$3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KJP'!$A$4:$A$8</c:f>
              <c:strCache>
                <c:ptCount val="4"/>
                <c:pt idx="0">
                  <c:v>37</c:v>
                </c:pt>
                <c:pt idx="1">
                  <c:v>TK KJP WSW</c:v>
                </c:pt>
                <c:pt idx="2">
                  <c:v>TK KJP GR</c:v>
                </c:pt>
                <c:pt idx="3">
                  <c:v>TK KJP HY</c:v>
                </c:pt>
              </c:strCache>
            </c:strRef>
          </c:cat>
          <c:val>
            <c:numRef>
              <c:f>'Pivot KJP'!$J$4:$J$8</c:f>
              <c:numCache>
                <c:formatCode>0.0</c:formatCode>
                <c:ptCount val="4"/>
                <c:pt idx="0">
                  <c:v>1</c:v>
                </c:pt>
                <c:pt idx="1">
                  <c:v>1.1666666666666667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72-45E3-B358-C8E171FE1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095464"/>
        <c:axId val="590097032"/>
      </c:barChart>
      <c:catAx>
        <c:axId val="59009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0097032"/>
        <c:crosses val="autoZero"/>
        <c:auto val="1"/>
        <c:lblAlgn val="ctr"/>
        <c:lblOffset val="100"/>
        <c:noMultiLvlLbl val="0"/>
      </c:catAx>
      <c:valAx>
        <c:axId val="590097032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900954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4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KJP'!$B$5:$B$11</c:f>
              <c:numCache>
                <c:formatCode>0.0</c:formatCode>
                <c:ptCount val="6"/>
                <c:pt idx="0">
                  <c:v>1.3333333333333333</c:v>
                </c:pt>
                <c:pt idx="1">
                  <c:v>1.4444444444444444</c:v>
                </c:pt>
                <c:pt idx="2">
                  <c:v>1.6666666666666667</c:v>
                </c:pt>
                <c:pt idx="3">
                  <c:v>1.6666666666666667</c:v>
                </c:pt>
                <c:pt idx="4">
                  <c:v>1.25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8-4735-A12E-59268934ACA3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KJP'!$C$5:$C$11</c:f>
              <c:numCache>
                <c:formatCode>0.0</c:formatCode>
                <c:ptCount val="6"/>
                <c:pt idx="0">
                  <c:v>1</c:v>
                </c:pt>
                <c:pt idx="1">
                  <c:v>1.3333333333333333</c:v>
                </c:pt>
                <c:pt idx="2">
                  <c:v>1.3333333333333333</c:v>
                </c:pt>
                <c:pt idx="3">
                  <c:v>1.3333333333333333</c:v>
                </c:pt>
                <c:pt idx="4">
                  <c:v>1.25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8-4735-A12E-59268934ACA3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KJP'!$D$5:$D$11</c:f>
              <c:numCache>
                <c:formatCode>0.0</c:formatCode>
                <c:ptCount val="6"/>
                <c:pt idx="0">
                  <c:v>2</c:v>
                </c:pt>
                <c:pt idx="1">
                  <c:v>1.5555555555555556</c:v>
                </c:pt>
                <c:pt idx="2">
                  <c:v>1</c:v>
                </c:pt>
                <c:pt idx="3">
                  <c:v>1.3333333333333333</c:v>
                </c:pt>
                <c:pt idx="4">
                  <c:v>1.25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8-4735-A12E-59268934ACA3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KJP'!$E$5:$E$11</c:f>
              <c:numCache>
                <c:formatCode>0.0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1.6666666666666667</c:v>
                </c:pt>
                <c:pt idx="3">
                  <c:v>1.3333333333333333</c:v>
                </c:pt>
                <c:pt idx="4">
                  <c:v>1.25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68-4735-A12E-59268934ACA3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KJP'!$F$5:$F$11</c:f>
              <c:numCache>
                <c:formatCode>0.0</c:formatCode>
                <c:ptCount val="6"/>
                <c:pt idx="0">
                  <c:v>1.3333333333333333</c:v>
                </c:pt>
                <c:pt idx="1">
                  <c:v>1.3333333333333333</c:v>
                </c:pt>
                <c:pt idx="2">
                  <c:v>1</c:v>
                </c:pt>
                <c:pt idx="3">
                  <c:v>1.3333333333333333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68-4735-A12E-59268934ACA3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KJP'!$G$5:$G$11</c:f>
              <c:numCache>
                <c:formatCode>0.0</c:formatCode>
                <c:ptCount val="6"/>
                <c:pt idx="0">
                  <c:v>1</c:v>
                </c:pt>
                <c:pt idx="1">
                  <c:v>1.75</c:v>
                </c:pt>
                <c:pt idx="2">
                  <c:v>1</c:v>
                </c:pt>
                <c:pt idx="3">
                  <c:v>1.3333333333333333</c:v>
                </c:pt>
                <c:pt idx="4">
                  <c:v>1.25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68-4735-A12E-59268934ACA3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KJP'!$H$5:$H$11</c:f>
              <c:numCache>
                <c:formatCode>0.0</c:formatCode>
                <c:ptCount val="6"/>
                <c:pt idx="0">
                  <c:v>1.3333333333333333</c:v>
                </c:pt>
                <c:pt idx="1">
                  <c:v>1.7777777777777777</c:v>
                </c:pt>
                <c:pt idx="2">
                  <c:v>1.6666666666666667</c:v>
                </c:pt>
                <c:pt idx="3">
                  <c:v>1.3333333333333333</c:v>
                </c:pt>
                <c:pt idx="4">
                  <c:v>1.5</c:v>
                </c:pt>
                <c:pt idx="5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68-4735-A12E-59268934ACA3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KJP'!$I$5:$I$11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68-4735-A12E-59268934ACA3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KJP'!$J$5:$J$11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1</c:v>
                </c:pt>
                <c:pt idx="4">
                  <c:v>1.25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8-4735-A12E-59268934A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4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F-48A9-BFDE-EF9A4B49A699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F-48A9-BFDE-EF9A4B49A699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BF-48A9-BFDE-EF9A4B49A699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BF-48A9-BFDE-EF9A4B49A699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BF-48A9-BFDE-EF9A4B49A699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BF-48A9-BFDE-EF9A4B49A699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1.3333333333333333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BF-48A9-BFDE-EF9A4B49A699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1.1666666666666667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BF-48A9-BFDE-EF9A4B49A699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BF-48A9-BFDE-EF9A4B49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4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KJP'!$B$5:$B$9</c:f>
              <c:numCache>
                <c:formatCode>0.0</c:formatCode>
                <c:ptCount val="4"/>
                <c:pt idx="0">
                  <c:v>1.4</c:v>
                </c:pt>
                <c:pt idx="1">
                  <c:v>1.2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6-42B4-B8F0-472D27B64DF7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KJP'!$C$5:$C$9</c:f>
              <c:numCache>
                <c:formatCode>0.0</c:formatCode>
                <c:ptCount val="4"/>
                <c:pt idx="0">
                  <c:v>1.2</c:v>
                </c:pt>
                <c:pt idx="1">
                  <c:v>1</c:v>
                </c:pt>
                <c:pt idx="2">
                  <c:v>1.1666666666666667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6-42B4-B8F0-472D27B64DF7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KJP'!$D$5:$D$9</c:f>
              <c:numCache>
                <c:formatCode>0.0</c:formatCode>
                <c:ptCount val="4"/>
                <c:pt idx="0">
                  <c:v>1.2</c:v>
                </c:pt>
                <c:pt idx="1">
                  <c:v>1.2</c:v>
                </c:pt>
                <c:pt idx="2">
                  <c:v>1.3333333333333333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96-42B4-B8F0-472D27B64DF7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KJP'!$E$5:$E$9</c:f>
              <c:numCache>
                <c:formatCode>0.0</c:formatCode>
                <c:ptCount val="4"/>
                <c:pt idx="0">
                  <c:v>1.4</c:v>
                </c:pt>
                <c:pt idx="1">
                  <c:v>1.2</c:v>
                </c:pt>
                <c:pt idx="2">
                  <c:v>1.1666666666666667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96-42B4-B8F0-472D27B64DF7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KJP'!$F$5:$F$9</c:f>
              <c:numCache>
                <c:formatCode>0.0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96-42B4-B8F0-472D27B64DF7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KJP'!$G$5:$G$9</c:f>
              <c:numCache>
                <c:formatCode>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96-42B4-B8F0-472D27B64DF7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KJP'!$H$5:$H$9</c:f>
              <c:numCache>
                <c:formatCode>0.0</c:formatCode>
                <c:ptCount val="4"/>
                <c:pt idx="0">
                  <c:v>1.6</c:v>
                </c:pt>
                <c:pt idx="1">
                  <c:v>1.6</c:v>
                </c:pt>
                <c:pt idx="2">
                  <c:v>1.3333333333333333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96-42B4-B8F0-472D27B64DF7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KJP'!$I$5:$I$9</c:f>
              <c:numCache>
                <c:formatCode>0.0</c:formatCode>
                <c:ptCount val="4"/>
                <c:pt idx="0">
                  <c:v>1</c:v>
                </c:pt>
                <c:pt idx="1">
                  <c:v>1.4</c:v>
                </c:pt>
                <c:pt idx="2">
                  <c:v>1.1666666666666667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96-42B4-B8F0-472D27B64DF7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KJP'!$A$5:$A$9</c:f>
              <c:strCache>
                <c:ptCount val="4"/>
                <c:pt idx="0">
                  <c:v>37</c:v>
                </c:pt>
                <c:pt idx="1">
                  <c:v>TK KJP GR</c:v>
                </c:pt>
                <c:pt idx="2">
                  <c:v>TK KJP HY</c:v>
                </c:pt>
                <c:pt idx="3">
                  <c:v>TK KJP WSW</c:v>
                </c:pt>
              </c:strCache>
            </c:strRef>
          </c:cat>
          <c:val>
            <c:numRef>
              <c:f>'Pivot KJP'!$J$5:$J$9</c:f>
              <c:numCache>
                <c:formatCode>0.0</c:formatCode>
                <c:ptCount val="4"/>
                <c:pt idx="0">
                  <c:v>1.2</c:v>
                </c:pt>
                <c:pt idx="1">
                  <c:v>1.4</c:v>
                </c:pt>
                <c:pt idx="2">
                  <c:v>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96-42B4-B8F0-472D27B6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[Fragebogen KJP+30.xlsx]Pivot KJP!PivotTable1</c:name>
    <c:fmtId val="5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KJP'!$B$4</c:f>
              <c:strCache>
                <c:ptCount val="1"/>
                <c:pt idx="0">
                  <c:v>Wie wohl hast Du Dich auf deiner Station gefühlt?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KJP'!$B$5:$B$11</c:f>
              <c:numCache>
                <c:formatCode>0.0</c:formatCode>
                <c:ptCount val="6"/>
                <c:pt idx="0">
                  <c:v>2</c:v>
                </c:pt>
                <c:pt idx="1">
                  <c:v>1.5</c:v>
                </c:pt>
                <c:pt idx="2">
                  <c:v>1.3333333333333333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D-49DD-ADAB-FB7536069E3F}"/>
            </c:ext>
          </c:extLst>
        </c:ser>
        <c:ser>
          <c:idx val="1"/>
          <c:order val="1"/>
          <c:tx>
            <c:strRef>
              <c:f>'Pivot KJP'!$C$4</c:f>
              <c:strCache>
                <c:ptCount val="1"/>
                <c:pt idx="0">
                  <c:v>Wie freundlich waren die Mitarbeiter des Krankenhauses zu Dir?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KJP'!$C$5:$C$11</c:f>
              <c:numCache>
                <c:formatCode>0.0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1.6666666666666667</c:v>
                </c:pt>
                <c:pt idx="3">
                  <c:v>1.25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D-49DD-ADAB-FB7536069E3F}"/>
            </c:ext>
          </c:extLst>
        </c:ser>
        <c:ser>
          <c:idx val="2"/>
          <c:order val="2"/>
          <c:tx>
            <c:strRef>
              <c:f>'Pivot KJP'!$D$4</c:f>
              <c:strCache>
                <c:ptCount val="1"/>
                <c:pt idx="0">
                  <c:v>Wie war das Angebot an Beschäftigungsmöglichkeiten?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KJP'!$D$5:$D$11</c:f>
              <c:numCache>
                <c:formatCode>0.0</c:formatCode>
                <c:ptCount val="6"/>
                <c:pt idx="0">
                  <c:v>1</c:v>
                </c:pt>
                <c:pt idx="1">
                  <c:v>1.5</c:v>
                </c:pt>
                <c:pt idx="2">
                  <c:v>1.3333333333333333</c:v>
                </c:pt>
                <c:pt idx="3">
                  <c:v>1.25</c:v>
                </c:pt>
                <c:pt idx="4">
                  <c:v>1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D-49DD-ADAB-FB7536069E3F}"/>
            </c:ext>
          </c:extLst>
        </c:ser>
        <c:ser>
          <c:idx val="3"/>
          <c:order val="3"/>
          <c:tx>
            <c:strRef>
              <c:f>'Pivot KJP'!$E$4</c:f>
              <c:strCache>
                <c:ptCount val="1"/>
                <c:pt idx="0">
                  <c:v>Wie gut wurden Dir Regeln oder Aufgaben erklärt?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KJP'!$E$5:$E$11</c:f>
              <c:numCache>
                <c:formatCode>0.0</c:formatCode>
                <c:ptCount val="6"/>
                <c:pt idx="0">
                  <c:v>2</c:v>
                </c:pt>
                <c:pt idx="1">
                  <c:v>1.25</c:v>
                </c:pt>
                <c:pt idx="2">
                  <c:v>1.3333333333333333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3D-49DD-ADAB-FB7536069E3F}"/>
            </c:ext>
          </c:extLst>
        </c:ser>
        <c:ser>
          <c:idx val="4"/>
          <c:order val="4"/>
          <c:tx>
            <c:strRef>
              <c:f>'Pivot KJP'!$F$4</c:f>
              <c:strCache>
                <c:ptCount val="1"/>
                <c:pt idx="0">
                  <c:v>Hat man Dir zugehört, wenn Du Fragen hattest?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KJP'!$F$5:$F$11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1.3333333333333333</c:v>
                </c:pt>
                <c:pt idx="3">
                  <c:v>1</c:v>
                </c:pt>
                <c:pt idx="4">
                  <c:v>1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3D-49DD-ADAB-FB7536069E3F}"/>
            </c:ext>
          </c:extLst>
        </c:ser>
        <c:ser>
          <c:idx val="5"/>
          <c:order val="5"/>
          <c:tx>
            <c:strRef>
              <c:f>'Pivot KJP'!$G$4</c:f>
              <c:strCache>
                <c:ptCount val="1"/>
                <c:pt idx="0">
                  <c:v>War  jemand für Dich da, wenn Du Hilfe brauchtest?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KJP'!$G$5:$G$11</c:f>
              <c:numCache>
                <c:formatCode>0.0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3D-49DD-ADAB-FB7536069E3F}"/>
            </c:ext>
          </c:extLst>
        </c:ser>
        <c:ser>
          <c:idx val="6"/>
          <c:order val="6"/>
          <c:tx>
            <c:strRef>
              <c:f>'Pivot KJP'!$H$4</c:f>
              <c:strCache>
                <c:ptCount val="1"/>
                <c:pt idx="0">
                  <c:v>Wie lecker war Dein Essen?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KJP'!$H$5:$H$11</c:f>
              <c:numCache>
                <c:formatCode>0.0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2.3333333333333335</c:v>
                </c:pt>
                <c:pt idx="3">
                  <c:v>1</c:v>
                </c:pt>
                <c:pt idx="4">
                  <c:v>2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3D-49DD-ADAB-FB7536069E3F}"/>
            </c:ext>
          </c:extLst>
        </c:ser>
        <c:ser>
          <c:idx val="7"/>
          <c:order val="7"/>
          <c:tx>
            <c:strRef>
              <c:f>'Pivot KJP'!$I$4</c:f>
              <c:strCache>
                <c:ptCount val="1"/>
                <c:pt idx="0">
                  <c:v>Wie sauber war Deine  Station?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KJP'!$I$5:$I$11</c:f>
              <c:numCache>
                <c:formatCode>0.0</c:formatCode>
                <c:ptCount val="6"/>
                <c:pt idx="0">
                  <c:v>2</c:v>
                </c:pt>
                <c:pt idx="1">
                  <c:v>1.25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3D-49DD-ADAB-FB7536069E3F}"/>
            </c:ext>
          </c:extLst>
        </c:ser>
        <c:ser>
          <c:idx val="8"/>
          <c:order val="8"/>
          <c:tx>
            <c:strRef>
              <c:f>'Pivot KJP'!$J$4</c:f>
              <c:strCache>
                <c:ptCount val="1"/>
                <c:pt idx="0">
                  <c:v>Wie gut hat Dir die Klinikschule gefallen?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'Pivot KJP'!$A$5:$A$11</c:f>
              <c:strCache>
                <c:ptCount val="6"/>
                <c:pt idx="0">
                  <c:v>36</c:v>
                </c:pt>
                <c:pt idx="1">
                  <c:v>42 A</c:v>
                </c:pt>
                <c:pt idx="2">
                  <c:v>42 B</c:v>
                </c:pt>
                <c:pt idx="3">
                  <c:v>43 A</c:v>
                </c:pt>
                <c:pt idx="4">
                  <c:v>43 B</c:v>
                </c:pt>
                <c:pt idx="5">
                  <c:v>64 E-K-B</c:v>
                </c:pt>
              </c:strCache>
            </c:strRef>
          </c:cat>
          <c:val>
            <c:numRef>
              <c:f>'Pivot KJP'!$J$5:$J$11</c:f>
              <c:numCache>
                <c:formatCode>0.0</c:formatCode>
                <c:ptCount val="6"/>
                <c:pt idx="0">
                  <c:v>2</c:v>
                </c:pt>
                <c:pt idx="1">
                  <c:v>1.3333333333333333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D-49DD-ADAB-FB7536069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16511"/>
        <c:axId val="343430239"/>
      </c:barChart>
      <c:catAx>
        <c:axId val="34341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30239"/>
        <c:crosses val="autoZero"/>
        <c:auto val="1"/>
        <c:lblAlgn val="ctr"/>
        <c:lblOffset val="100"/>
        <c:noMultiLvlLbl val="0"/>
      </c:catAx>
      <c:valAx>
        <c:axId val="34343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416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0966106958055"/>
          <c:y val="0.12726300175235045"/>
          <c:w val="0.30515203152786324"/>
          <c:h val="0.80437523334397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solidFill>
        <a:srgbClr val="358479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597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7D9B-328F-462A-9884-B290C8C42E52}" type="datetimeFigureOut">
              <a:rPr lang="de-DE" smtClean="0"/>
              <a:t>08.10.2025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597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7939-84E3-43F9-87D5-00ABC5A8F7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4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B943-A88D-4FBF-B56A-B20AE9C7AA6C}" type="datetimeFigureOut">
              <a:rPr lang="de-DE" smtClean="0"/>
              <a:t>08.10.2025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597" y="6456612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886-DDB8-4D60-AB11-56E8CEF89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5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" y="1626501"/>
            <a:ext cx="12192000" cy="465246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www.skh-grossschweidnitz.de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fld id="{F0A8AF70-D5DC-4576-9D17-A44CE6DB042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" y="1733177"/>
            <a:ext cx="12192000" cy="5524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73352"/>
            <a:ext cx="12192000" cy="5651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38502"/>
            <a:ext cx="12192000" cy="5524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" y="218499"/>
            <a:ext cx="12192000" cy="15146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960" y="433392"/>
            <a:ext cx="9144000" cy="1069962"/>
          </a:xfrm>
        </p:spPr>
        <p:txBody>
          <a:bodyPr anchor="ctr">
            <a:normAutofit/>
          </a:bodyPr>
          <a:lstStyle>
            <a:lvl1pPr algn="l">
              <a:defRPr lang="de-DE" sz="2400" dirty="0">
                <a:solidFill>
                  <a:srgbClr val="358479"/>
                </a:solidFill>
                <a:latin typeface="Rotis SemiSans Std" panose="020E05030302020203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3960" y="1541402"/>
            <a:ext cx="9144000" cy="468000"/>
          </a:xfrm>
        </p:spPr>
        <p:txBody>
          <a:bodyPr anchor="ctr">
            <a:normAutofit/>
          </a:bodyPr>
          <a:lstStyle>
            <a:lvl1pPr marL="0" indent="0" algn="l">
              <a:buNone/>
              <a:defRPr lang="de-DE" sz="1900" baseline="0" dirty="0">
                <a:solidFill>
                  <a:schemeClr val="tx1"/>
                </a:solidFill>
                <a:latin typeface="Rotis SemiSans Std" panose="020E05030302020203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Name des Referenten | Name der Klinik / Abteilung / Station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9576658" y="433392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  <a:lvl2pPr>
              <a:defRPr>
                <a:latin typeface="Rotis SemiSans Std" panose="020E0503030202020304" pitchFamily="34" charset="0"/>
              </a:defRPr>
            </a:lvl2pPr>
            <a:lvl3pPr>
              <a:defRPr>
                <a:latin typeface="Rotis SemiSans Std" panose="020E0503030202020304" pitchFamily="34" charset="0"/>
              </a:defRPr>
            </a:lvl3pPr>
            <a:lvl4pPr>
              <a:defRPr>
                <a:latin typeface="Rotis SemiSans Std" panose="020E0503030202020304" pitchFamily="34" charset="0"/>
              </a:defRPr>
            </a:lvl4pPr>
            <a:lvl5pPr>
              <a:defRPr>
                <a:latin typeface="Rotis SemiSans Std" panose="020E05030302020203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627" y="6192573"/>
            <a:ext cx="2381582" cy="562053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tis SemiSans Std" panose="020E05030302020203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Rotis SemiSans Std" panose="020E05030302020203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Rechteck 10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9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Rotis SemiSans Std" panose="020E05030302020203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Rotis SemiSans Std" panose="020E05030302020203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tis SemiSans Std" panose="020E05030302020203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>
            <a:spLocks noChangeArrowheads="1"/>
          </p:cNvSpPr>
          <p:nvPr userDrawn="1"/>
        </p:nvSpPr>
        <p:spPr bwMode="auto">
          <a:xfrm>
            <a:off x="-1" y="0"/>
            <a:ext cx="12191957" cy="151200"/>
          </a:xfrm>
          <a:prstGeom prst="rect">
            <a:avLst/>
          </a:prstGeom>
          <a:solidFill>
            <a:srgbClr val="328279"/>
          </a:solidFill>
          <a:ln w="9525">
            <a:solidFill>
              <a:srgbClr val="0084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407523" y="6356350"/>
            <a:ext cx="6080863" cy="365125"/>
          </a:xfrm>
        </p:spPr>
        <p:txBody>
          <a:bodyPr/>
          <a:lstStyle>
            <a:lvl1pPr>
              <a:defRPr>
                <a:latin typeface="Rotis SemiSans Std" panose="020E0503030202020304" pitchFamily="34" charset="0"/>
              </a:defRPr>
            </a:lvl1pPr>
          </a:lstStyle>
          <a:p>
            <a:r>
              <a:rPr lang="de-DE" dirty="0" smtClean="0"/>
              <a:t>www.skh-grossschweidnitz.de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52364" y="6356350"/>
            <a:ext cx="601436" cy="365125"/>
          </a:xfrm>
        </p:spPr>
        <p:txBody>
          <a:bodyPr/>
          <a:lstStyle/>
          <a:p>
            <a:fld id="{F0A8AF70-D5DC-4576-9D17-A44CE6DB042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3"/>
          </p:nvPr>
        </p:nvSpPr>
        <p:spPr>
          <a:xfrm>
            <a:off x="2879275" y="6356350"/>
            <a:ext cx="1268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11760" r="7856" b="10038"/>
          <a:stretch/>
        </p:blipFill>
        <p:spPr>
          <a:xfrm>
            <a:off x="186418" y="6076517"/>
            <a:ext cx="2484000" cy="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01.06.2022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www.skh-grossschweidnitz.de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AF70-D5DC-4576-9D17-A44CE6DB04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4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Auswertung kontinuierliche Patientenbefragung </a:t>
            </a:r>
            <a:r>
              <a:rPr lang="de-DE" dirty="0" smtClean="0"/>
              <a:t>KJPP 2025</a:t>
            </a:r>
            <a:br>
              <a:rPr lang="de-DE" dirty="0" smtClean="0"/>
            </a:br>
            <a:r>
              <a:rPr lang="de-DE" dirty="0" smtClean="0"/>
              <a:t>3.Quartal 2025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sz="1300" dirty="0" smtClean="0">
                <a:solidFill>
                  <a:prstClr val="black"/>
                </a:solidFill>
              </a:rPr>
              <a:t>Qualitätsmanagement, 08.10.2025</a:t>
            </a:r>
            <a:endParaRPr lang="de-DE" sz="1300" dirty="0">
              <a:solidFill>
                <a:prstClr val="black"/>
              </a:solidFill>
            </a:endParaRPr>
          </a:p>
          <a:p>
            <a:r>
              <a:rPr lang="de-DE" sz="1200" dirty="0" smtClean="0"/>
              <a:t>	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93" y="1130375"/>
            <a:ext cx="1184989" cy="9867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5074" y="1176385"/>
            <a:ext cx="611226" cy="6112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892" y="1150065"/>
            <a:ext cx="640275" cy="6077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49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prstClr val="black"/>
                </a:solidFill>
              </a:rPr>
              <a:t>Auswertung Patientenzufriedenheit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Befragungsteilnehmer: </a:t>
            </a:r>
            <a:endParaRPr lang="de-DE" sz="2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</a:rPr>
              <a:t> Patienten aller KJPP Stationen und </a:t>
            </a:r>
            <a:r>
              <a:rPr lang="de-DE" sz="2200" dirty="0" smtClean="0">
                <a:solidFill>
                  <a:prstClr val="black"/>
                </a:solidFill>
              </a:rPr>
              <a:t>Tageskliniken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Befragungszyklus: </a:t>
            </a:r>
            <a:endParaRPr lang="de-DE" sz="26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</a:rPr>
              <a:t>Aushändigung des Fragebogens an jeden Patienten 1-3 Tage vor </a:t>
            </a:r>
            <a:r>
              <a:rPr lang="de-DE" sz="2200" dirty="0" smtClean="0">
                <a:solidFill>
                  <a:prstClr val="black"/>
                </a:solidFill>
              </a:rPr>
              <a:t>Entlassung/ Verlegung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2600" u="sng" dirty="0">
                <a:solidFill>
                  <a:prstClr val="black"/>
                </a:solidFill>
              </a:rPr>
              <a:t>Präsentation der Auswertung erfolgt 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KHL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CA </a:t>
            </a:r>
            <a:r>
              <a:rPr lang="de-DE" sz="1900" dirty="0">
                <a:solidFill>
                  <a:prstClr val="black"/>
                </a:solidFill>
              </a:rPr>
              <a:t>KJPP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 smtClean="0">
                <a:solidFill>
                  <a:prstClr val="black"/>
                </a:solidFill>
              </a:rPr>
              <a:t>PDL</a:t>
            </a:r>
            <a:endParaRPr lang="de-DE" sz="1900" dirty="0">
              <a:solidFill>
                <a:prstClr val="black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Qualitätsmanagementbeauftragte =&gt; Weitergabe an das multiprofessionelle Team der Station/TK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Veröffentlichung im </a:t>
            </a:r>
            <a:r>
              <a:rPr lang="de-DE" sz="1900" dirty="0" smtClean="0">
                <a:solidFill>
                  <a:prstClr val="black"/>
                </a:solidFill>
              </a:rPr>
              <a:t>Intranet und Internet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900" dirty="0">
                <a:solidFill>
                  <a:prstClr val="black"/>
                </a:solidFill>
              </a:rPr>
              <a:t>z</a:t>
            </a:r>
            <a:r>
              <a:rPr lang="de-DE" sz="1900" dirty="0" smtClean="0">
                <a:solidFill>
                  <a:prstClr val="black"/>
                </a:solidFill>
              </a:rPr>
              <a:t>usätzlich erhalten die </a:t>
            </a:r>
            <a:r>
              <a:rPr lang="de-DE" sz="1900" dirty="0" err="1" smtClean="0">
                <a:solidFill>
                  <a:prstClr val="black"/>
                </a:solidFill>
              </a:rPr>
              <a:t>Stationen+PDL+PDBL</a:t>
            </a:r>
            <a:r>
              <a:rPr lang="de-DE" sz="1900" dirty="0" smtClean="0">
                <a:solidFill>
                  <a:prstClr val="black"/>
                </a:solidFill>
              </a:rPr>
              <a:t> eine monatliche Auswertung der Freitexte und des Fragebogens</a:t>
            </a:r>
            <a:endParaRPr lang="de-DE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57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649" y="118005"/>
            <a:ext cx="10515600" cy="1325563"/>
          </a:xfrm>
        </p:spPr>
        <p:txBody>
          <a:bodyPr>
            <a:normAutofit/>
          </a:bodyPr>
          <a:lstStyle/>
          <a:p>
            <a:r>
              <a:rPr lang="de-DE" sz="2800" b="1" dirty="0"/>
              <a:t>Auswertung Patientenzufriedenheit </a:t>
            </a:r>
            <a:r>
              <a:rPr lang="de-DE" sz="2800" b="1" dirty="0" smtClean="0"/>
              <a:t>– Juli</a:t>
            </a:r>
            <a:br>
              <a:rPr lang="de-DE" sz="2800" b="1" dirty="0" smtClean="0"/>
            </a:br>
            <a:r>
              <a:rPr lang="de-DE" sz="1800" dirty="0" smtClean="0"/>
              <a:t>Benotung </a:t>
            </a:r>
            <a:r>
              <a:rPr lang="de-DE" sz="1800" dirty="0"/>
              <a:t>1-3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828888"/>
              </p:ext>
            </p:extLst>
          </p:nvPr>
        </p:nvGraphicFramePr>
        <p:xfrm>
          <a:off x="483648" y="1137255"/>
          <a:ext cx="11030328" cy="267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5569"/>
              </p:ext>
            </p:extLst>
          </p:nvPr>
        </p:nvGraphicFramePr>
        <p:xfrm>
          <a:off x="483647" y="3983697"/>
          <a:ext cx="11030329" cy="183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642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76470"/>
              </p:ext>
            </p:extLst>
          </p:nvPr>
        </p:nvGraphicFramePr>
        <p:xfrm>
          <a:off x="1000369" y="1133230"/>
          <a:ext cx="10660185" cy="243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/>
          <p:cNvSpPr/>
          <p:nvPr/>
        </p:nvSpPr>
        <p:spPr>
          <a:xfrm>
            <a:off x="1000369" y="393170"/>
            <a:ext cx="77528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Auswertung Patientenzufriedenheit – </a:t>
            </a:r>
            <a:r>
              <a:rPr lang="de-DE" sz="2800" b="1" dirty="0" smtClean="0"/>
              <a:t>August</a:t>
            </a:r>
          </a:p>
          <a:p>
            <a:r>
              <a:rPr lang="de-DE" dirty="0" smtClean="0"/>
              <a:t>Benotung </a:t>
            </a:r>
            <a:r>
              <a:rPr lang="de-DE" dirty="0"/>
              <a:t>1-3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974800"/>
              </p:ext>
            </p:extLst>
          </p:nvPr>
        </p:nvGraphicFramePr>
        <p:xfrm>
          <a:off x="1000370" y="3651250"/>
          <a:ext cx="10660184" cy="246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92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www.skh-grossschweidnitz.de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AF70-D5DC-4576-9D17-A44CE6DB0420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39260" y="354093"/>
            <a:ext cx="80420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Auswertung Patientenzufriedenheit – </a:t>
            </a:r>
            <a:r>
              <a:rPr lang="de-DE" sz="2800" b="1" dirty="0" smtClean="0"/>
              <a:t>September</a:t>
            </a:r>
          </a:p>
          <a:p>
            <a:r>
              <a:rPr lang="de-DE" dirty="0" smtClean="0"/>
              <a:t>Benotung </a:t>
            </a:r>
            <a:r>
              <a:rPr lang="de-DE" dirty="0"/>
              <a:t>1-3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521670"/>
              </p:ext>
            </p:extLst>
          </p:nvPr>
        </p:nvGraphicFramePr>
        <p:xfrm>
          <a:off x="617415" y="3806170"/>
          <a:ext cx="10527323" cy="205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913438"/>
              </p:ext>
            </p:extLst>
          </p:nvPr>
        </p:nvGraphicFramePr>
        <p:xfrm>
          <a:off x="617415" y="1117110"/>
          <a:ext cx="10527323" cy="258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868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tis SemiSans">
      <a:majorFont>
        <a:latin typeface="Rotis SemiSans Std"/>
        <a:ea typeface=""/>
        <a:cs typeface=""/>
      </a:majorFont>
      <a:minorFont>
        <a:latin typeface="Rotis Semi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H Großschweidnitz_2022 (1).pptx" id="{5A82676C-5336-42C0-9128-A2B64EC1D0D9}" vid="{91014BC1-CE4E-4F5F-BE05-B376627B7C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Präsentation_aktuell 2022</Template>
  <TotalTime>0</TotalTime>
  <Words>101</Words>
  <Application>Microsoft Office PowerPoint</Application>
  <PresentationFormat>Breitbild</PresentationFormat>
  <Paragraphs>30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Rotis SemiSans Std</vt:lpstr>
      <vt:lpstr>Wingdings</vt:lpstr>
      <vt:lpstr>Office Theme</vt:lpstr>
      <vt:lpstr>Auswertung kontinuierliche Patientenbefragung KJPP 2025 3.Quartal 2025 </vt:lpstr>
      <vt:lpstr>Auswertung Patientenzufriedenheit</vt:lpstr>
      <vt:lpstr>Auswertung Patientenzufriedenheit – Juli Benotung 1-3</vt:lpstr>
      <vt:lpstr>PowerPoint-Präsentation</vt:lpstr>
      <vt:lpstr>PowerPoint-Präsentation</vt:lpstr>
    </vt:vector>
  </TitlesOfParts>
  <Company>SKHGR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Auswertung kontinuierliche Patientenbefragung 2022 Station 30</dc:title>
  <dc:creator>Exner, Hanna</dc:creator>
  <cp:lastModifiedBy>Stoll, Franziska</cp:lastModifiedBy>
  <cp:revision>222</cp:revision>
  <cp:lastPrinted>2025-10-02T11:49:03Z</cp:lastPrinted>
  <dcterms:created xsi:type="dcterms:W3CDTF">2023-04-14T09:20:23Z</dcterms:created>
  <dcterms:modified xsi:type="dcterms:W3CDTF">2025-10-08T08:57:40Z</dcterms:modified>
</cp:coreProperties>
</file>