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58" r:id="rId4"/>
    <p:sldId id="266" r:id="rId5"/>
    <p:sldId id="267" r:id="rId6"/>
    <p:sldId id="269" r:id="rId7"/>
  </p:sldIdLst>
  <p:sldSz cx="12192000" cy="6858000"/>
  <p:notesSz cx="9929813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KJP!PivotTable1</c:name>
    <c:fmtId val="11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3.2726061708204295E-2"/>
          <c:y val="9.8115751821760216E-2"/>
          <c:w val="0.95656925245304214"/>
          <c:h val="0.75011972723602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'Pivot KJP'!$B$4</c:f>
              <c:strCache>
                <c:ptCount val="1"/>
                <c:pt idx="0">
                  <c:v>Wie wohl hast Du Dich auf deiner Station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KJP'!$B$5:$B$9</c:f>
              <c:numCache>
                <c:formatCode>0.0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1.2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C-40C3-9925-3329C6E489C6}"/>
            </c:ext>
          </c:extLst>
        </c:ser>
        <c:ser>
          <c:idx val="1"/>
          <c:order val="1"/>
          <c:tx>
            <c:strRef>
              <c:f>'Pivot KJP'!$C$4</c:f>
              <c:strCache>
                <c:ptCount val="1"/>
                <c:pt idx="0">
                  <c:v>Wie freundlich waren die Mitarbeiter des Krankenhauses zu Dir?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KJP'!$C$5:$C$9</c:f>
              <c:numCache>
                <c:formatCode>0.0</c:formatCode>
                <c:ptCount val="4"/>
                <c:pt idx="0">
                  <c:v>1.3333333333333333</c:v>
                </c:pt>
                <c:pt idx="1">
                  <c:v>1.3333333333333333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6C-40C3-9925-3329C6E489C6}"/>
            </c:ext>
          </c:extLst>
        </c:ser>
        <c:ser>
          <c:idx val="2"/>
          <c:order val="2"/>
          <c:tx>
            <c:strRef>
              <c:f>'Pivot KJP'!$D$4</c:f>
              <c:strCache>
                <c:ptCount val="1"/>
                <c:pt idx="0">
                  <c:v>Wie war das Angebot an Beschäftigungsmöglichkeiten?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KJP'!$D$5:$D$9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6C-40C3-9925-3329C6E489C6}"/>
            </c:ext>
          </c:extLst>
        </c:ser>
        <c:ser>
          <c:idx val="3"/>
          <c:order val="3"/>
          <c:tx>
            <c:strRef>
              <c:f>'Pivot KJP'!$E$4</c:f>
              <c:strCache>
                <c:ptCount val="1"/>
                <c:pt idx="0">
                  <c:v>Wie gut wurden Dir Regeln oder Aufgaben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KJP'!$E$5:$E$9</c:f>
              <c:numCache>
                <c:formatCode>0.0</c:formatCode>
                <c:ptCount val="4"/>
                <c:pt idx="0">
                  <c:v>1.6666666666666667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6C-40C3-9925-3329C6E489C6}"/>
            </c:ext>
          </c:extLst>
        </c:ser>
        <c:ser>
          <c:idx val="4"/>
          <c:order val="4"/>
          <c:tx>
            <c:strRef>
              <c:f>'Pivot KJP'!$F$4</c:f>
              <c:strCache>
                <c:ptCount val="1"/>
                <c:pt idx="0">
                  <c:v>Hat man Dir zugehört, wenn Du Fragen hattest?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KJP'!$F$5:$F$9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6C-40C3-9925-3329C6E489C6}"/>
            </c:ext>
          </c:extLst>
        </c:ser>
        <c:ser>
          <c:idx val="5"/>
          <c:order val="5"/>
          <c:tx>
            <c:strRef>
              <c:f>'Pivot KJP'!$G$4</c:f>
              <c:strCache>
                <c:ptCount val="1"/>
                <c:pt idx="0">
                  <c:v>War  jemand für Dich da, wenn Du Hilfe brauchtest?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KJP'!$G$5:$G$9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6C-40C3-9925-3329C6E489C6}"/>
            </c:ext>
          </c:extLst>
        </c:ser>
        <c:ser>
          <c:idx val="6"/>
          <c:order val="6"/>
          <c:tx>
            <c:strRef>
              <c:f>'Pivot KJP'!$H$4</c:f>
              <c:strCache>
                <c:ptCount val="1"/>
                <c:pt idx="0">
                  <c:v>Wie lecker war Dein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KJP'!$H$5:$H$9</c:f>
              <c:numCache>
                <c:formatCode>0.0</c:formatCode>
                <c:ptCount val="4"/>
                <c:pt idx="0">
                  <c:v>1.3333333333333333</c:v>
                </c:pt>
                <c:pt idx="1">
                  <c:v>1.3333333333333333</c:v>
                </c:pt>
                <c:pt idx="2">
                  <c:v>1.6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6C-40C3-9925-3329C6E489C6}"/>
            </c:ext>
          </c:extLst>
        </c:ser>
        <c:ser>
          <c:idx val="7"/>
          <c:order val="7"/>
          <c:tx>
            <c:strRef>
              <c:f>'Pivot KJP'!$I$4</c:f>
              <c:strCache>
                <c:ptCount val="1"/>
                <c:pt idx="0">
                  <c:v>Wie sauber war Deine  Station?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KJP'!$I$5:$I$9</c:f>
              <c:numCache>
                <c:formatCode>0.0</c:formatCode>
                <c:ptCount val="4"/>
                <c:pt idx="0">
                  <c:v>1</c:v>
                </c:pt>
                <c:pt idx="1">
                  <c:v>1.3333333333333333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6C-40C3-9925-3329C6E489C6}"/>
            </c:ext>
          </c:extLst>
        </c:ser>
        <c:ser>
          <c:idx val="8"/>
          <c:order val="8"/>
          <c:tx>
            <c:strRef>
              <c:f>'Pivot KJP'!$J$4</c:f>
              <c:strCache>
                <c:ptCount val="1"/>
                <c:pt idx="0">
                  <c:v>Wie gut hat Dir die Klinikschule gefallen?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KJP'!$J$5:$J$9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6C-40C3-9925-3329C6E48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16511"/>
        <c:axId val="343430239"/>
      </c:barChart>
      <c:catAx>
        <c:axId val="34341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30239"/>
        <c:crosses val="autoZero"/>
        <c:auto val="1"/>
        <c:lblAlgn val="ctr"/>
        <c:lblOffset val="100"/>
        <c:noMultiLvlLbl val="0"/>
      </c:catAx>
      <c:valAx>
        <c:axId val="34343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1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KJP!PivotTable1</c:name>
    <c:fmtId val="12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KJP'!$B$4</c:f>
              <c:strCache>
                <c:ptCount val="1"/>
                <c:pt idx="0">
                  <c:v>Wie wohl hast Du Dich auf deiner Station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KJP'!$B$5:$B$11</c:f>
              <c:numCache>
                <c:formatCode>0.0</c:formatCode>
                <c:ptCount val="6"/>
                <c:pt idx="0">
                  <c:v>1.4</c:v>
                </c:pt>
                <c:pt idx="1">
                  <c:v>1.4444444444444444</c:v>
                </c:pt>
                <c:pt idx="2">
                  <c:v>1.5</c:v>
                </c:pt>
                <c:pt idx="3">
                  <c:v>1.25</c:v>
                </c:pt>
                <c:pt idx="4">
                  <c:v>1.8571428571428572</c:v>
                </c:pt>
                <c:pt idx="5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0-4E82-8745-EEA7D4F7F3BB}"/>
            </c:ext>
          </c:extLst>
        </c:ser>
        <c:ser>
          <c:idx val="1"/>
          <c:order val="1"/>
          <c:tx>
            <c:strRef>
              <c:f>'Pivot KJP'!$C$4</c:f>
              <c:strCache>
                <c:ptCount val="1"/>
                <c:pt idx="0">
                  <c:v>Wie freundlich waren die Mitarbeiter des Krankenhauses zu Dir?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KJP'!$C$5:$C$11</c:f>
              <c:numCache>
                <c:formatCode>0.0</c:formatCode>
                <c:ptCount val="6"/>
                <c:pt idx="0">
                  <c:v>1.2</c:v>
                </c:pt>
                <c:pt idx="1">
                  <c:v>1.2222222222222223</c:v>
                </c:pt>
                <c:pt idx="2">
                  <c:v>1.5</c:v>
                </c:pt>
                <c:pt idx="3">
                  <c:v>1</c:v>
                </c:pt>
                <c:pt idx="4">
                  <c:v>1.5714285714285714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60-4E82-8745-EEA7D4F7F3BB}"/>
            </c:ext>
          </c:extLst>
        </c:ser>
        <c:ser>
          <c:idx val="2"/>
          <c:order val="2"/>
          <c:tx>
            <c:strRef>
              <c:f>'Pivot KJP'!$D$4</c:f>
              <c:strCache>
                <c:ptCount val="1"/>
                <c:pt idx="0">
                  <c:v>Wie war das Angebot an Beschäftigungsmöglichkeiten?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KJP'!$D$5:$D$11</c:f>
              <c:numCache>
                <c:formatCode>0.0</c:formatCode>
                <c:ptCount val="6"/>
                <c:pt idx="0">
                  <c:v>1.2</c:v>
                </c:pt>
                <c:pt idx="1">
                  <c:v>1.4444444444444444</c:v>
                </c:pt>
                <c:pt idx="2">
                  <c:v>1.5</c:v>
                </c:pt>
                <c:pt idx="3">
                  <c:v>1.25</c:v>
                </c:pt>
                <c:pt idx="4">
                  <c:v>1.2857142857142858</c:v>
                </c:pt>
                <c:pt idx="5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60-4E82-8745-EEA7D4F7F3BB}"/>
            </c:ext>
          </c:extLst>
        </c:ser>
        <c:ser>
          <c:idx val="3"/>
          <c:order val="3"/>
          <c:tx>
            <c:strRef>
              <c:f>'Pivot KJP'!$E$4</c:f>
              <c:strCache>
                <c:ptCount val="1"/>
                <c:pt idx="0">
                  <c:v>Wie gut wurden Dir Regeln oder Aufgaben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KJP'!$E$5:$E$11</c:f>
              <c:numCache>
                <c:formatCode>0.0</c:formatCode>
                <c:ptCount val="6"/>
                <c:pt idx="0">
                  <c:v>1</c:v>
                </c:pt>
                <c:pt idx="1">
                  <c:v>1.1111111111111112</c:v>
                </c:pt>
                <c:pt idx="2">
                  <c:v>1</c:v>
                </c:pt>
                <c:pt idx="3">
                  <c:v>1.25</c:v>
                </c:pt>
                <c:pt idx="4">
                  <c:v>1.2857142857142858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60-4E82-8745-EEA7D4F7F3BB}"/>
            </c:ext>
          </c:extLst>
        </c:ser>
        <c:ser>
          <c:idx val="4"/>
          <c:order val="4"/>
          <c:tx>
            <c:strRef>
              <c:f>'Pivot KJP'!$F$4</c:f>
              <c:strCache>
                <c:ptCount val="1"/>
                <c:pt idx="0">
                  <c:v>Hat man Dir zugehört, wenn Du Fragen hattest?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KJP'!$F$5:$F$11</c:f>
              <c:numCache>
                <c:formatCode>0.0</c:formatCode>
                <c:ptCount val="6"/>
                <c:pt idx="0">
                  <c:v>1</c:v>
                </c:pt>
                <c:pt idx="1">
                  <c:v>1.1111111111111112</c:v>
                </c:pt>
                <c:pt idx="2">
                  <c:v>1.75</c:v>
                </c:pt>
                <c:pt idx="3">
                  <c:v>1</c:v>
                </c:pt>
                <c:pt idx="4">
                  <c:v>1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60-4E82-8745-EEA7D4F7F3BB}"/>
            </c:ext>
          </c:extLst>
        </c:ser>
        <c:ser>
          <c:idx val="5"/>
          <c:order val="5"/>
          <c:tx>
            <c:strRef>
              <c:f>'Pivot KJP'!$G$4</c:f>
              <c:strCache>
                <c:ptCount val="1"/>
                <c:pt idx="0">
                  <c:v>War  jemand für Dich da, wenn Du Hilfe brauchtest?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KJP'!$G$5:$G$11</c:f>
              <c:numCache>
                <c:formatCode>0.0</c:formatCode>
                <c:ptCount val="6"/>
                <c:pt idx="0">
                  <c:v>1</c:v>
                </c:pt>
                <c:pt idx="1">
                  <c:v>1.2222222222222223</c:v>
                </c:pt>
                <c:pt idx="2">
                  <c:v>1.25</c:v>
                </c:pt>
                <c:pt idx="3">
                  <c:v>1</c:v>
                </c:pt>
                <c:pt idx="4">
                  <c:v>1.4285714285714286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60-4E82-8745-EEA7D4F7F3BB}"/>
            </c:ext>
          </c:extLst>
        </c:ser>
        <c:ser>
          <c:idx val="6"/>
          <c:order val="6"/>
          <c:tx>
            <c:strRef>
              <c:f>'Pivot KJP'!$H$4</c:f>
              <c:strCache>
                <c:ptCount val="1"/>
                <c:pt idx="0">
                  <c:v>Wie lecker war Dein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KJP'!$H$5:$H$11</c:f>
              <c:numCache>
                <c:formatCode>0.0</c:formatCode>
                <c:ptCount val="6"/>
                <c:pt idx="0">
                  <c:v>1.2</c:v>
                </c:pt>
                <c:pt idx="1">
                  <c:v>1.6666666666666667</c:v>
                </c:pt>
                <c:pt idx="2">
                  <c:v>2</c:v>
                </c:pt>
                <c:pt idx="3">
                  <c:v>1</c:v>
                </c:pt>
                <c:pt idx="4">
                  <c:v>2.1428571428571428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60-4E82-8745-EEA7D4F7F3BB}"/>
            </c:ext>
          </c:extLst>
        </c:ser>
        <c:ser>
          <c:idx val="7"/>
          <c:order val="7"/>
          <c:tx>
            <c:strRef>
              <c:f>'Pivot KJP'!$I$4</c:f>
              <c:strCache>
                <c:ptCount val="1"/>
                <c:pt idx="0">
                  <c:v>Wie sauber war Deine  Station?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KJP'!$I$5:$I$11</c:f>
              <c:numCache>
                <c:formatCode>0.0</c:formatCode>
                <c:ptCount val="6"/>
                <c:pt idx="0">
                  <c:v>1.2</c:v>
                </c:pt>
                <c:pt idx="1">
                  <c:v>1.3333333333333333</c:v>
                </c:pt>
                <c:pt idx="2">
                  <c:v>1.25</c:v>
                </c:pt>
                <c:pt idx="3">
                  <c:v>1.5</c:v>
                </c:pt>
                <c:pt idx="4">
                  <c:v>1.2857142857142858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60-4E82-8745-EEA7D4F7F3BB}"/>
            </c:ext>
          </c:extLst>
        </c:ser>
        <c:ser>
          <c:idx val="8"/>
          <c:order val="8"/>
          <c:tx>
            <c:strRef>
              <c:f>'Pivot KJP'!$J$4</c:f>
              <c:strCache>
                <c:ptCount val="1"/>
                <c:pt idx="0">
                  <c:v>Wie gut hat Dir die Klinikschule gefallen?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KJP'!$J$5:$J$11</c:f>
              <c:numCache>
                <c:formatCode>0.0</c:formatCode>
                <c:ptCount val="6"/>
                <c:pt idx="0">
                  <c:v>1</c:v>
                </c:pt>
                <c:pt idx="1">
                  <c:v>1.1111111111111112</c:v>
                </c:pt>
                <c:pt idx="2">
                  <c:v>1.25</c:v>
                </c:pt>
                <c:pt idx="3">
                  <c:v>1</c:v>
                </c:pt>
                <c:pt idx="4">
                  <c:v>1.1428571428571428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60-4E82-8745-EEA7D4F7F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16511"/>
        <c:axId val="343430239"/>
      </c:barChart>
      <c:catAx>
        <c:axId val="34341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30239"/>
        <c:crosses val="autoZero"/>
        <c:auto val="1"/>
        <c:lblAlgn val="ctr"/>
        <c:lblOffset val="100"/>
        <c:noMultiLvlLbl val="0"/>
      </c:catAx>
      <c:valAx>
        <c:axId val="34343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1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KJP!PivotTable1</c:name>
    <c:fmtId val="15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November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KJP'!$B$4</c:f>
              <c:strCache>
                <c:ptCount val="1"/>
                <c:pt idx="0">
                  <c:v>Wie wohl hast Du Dich auf deiner Station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KJP'!$A$5:$A$10</c:f>
              <c:strCache>
                <c:ptCount val="5"/>
                <c:pt idx="0">
                  <c:v>42 A</c:v>
                </c:pt>
                <c:pt idx="1">
                  <c:v>42 B</c:v>
                </c:pt>
                <c:pt idx="2">
                  <c:v>43 A</c:v>
                </c:pt>
                <c:pt idx="3">
                  <c:v>43 B</c:v>
                </c:pt>
                <c:pt idx="4">
                  <c:v>64 E-K-B</c:v>
                </c:pt>
              </c:strCache>
            </c:strRef>
          </c:cat>
          <c:val>
            <c:numRef>
              <c:f>'Pivot KJP'!$B$5:$B$10</c:f>
              <c:numCache>
                <c:formatCode>0.0</c:formatCode>
                <c:ptCount val="5"/>
                <c:pt idx="0">
                  <c:v>1.4285714285714286</c:v>
                </c:pt>
                <c:pt idx="1">
                  <c:v>1.75</c:v>
                </c:pt>
                <c:pt idx="2">
                  <c:v>1.6</c:v>
                </c:pt>
                <c:pt idx="3">
                  <c:v>1.3333333333333333</c:v>
                </c:pt>
                <c:pt idx="4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9-48A0-84DA-B69274B3C346}"/>
            </c:ext>
          </c:extLst>
        </c:ser>
        <c:ser>
          <c:idx val="1"/>
          <c:order val="1"/>
          <c:tx>
            <c:strRef>
              <c:f>'Pivot KJP'!$C$4</c:f>
              <c:strCache>
                <c:ptCount val="1"/>
                <c:pt idx="0">
                  <c:v>Wie freundlich waren die Mitarbeiter des Krankenhauses zu Dir?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KJP'!$A$5:$A$10</c:f>
              <c:strCache>
                <c:ptCount val="5"/>
                <c:pt idx="0">
                  <c:v>42 A</c:v>
                </c:pt>
                <c:pt idx="1">
                  <c:v>42 B</c:v>
                </c:pt>
                <c:pt idx="2">
                  <c:v>43 A</c:v>
                </c:pt>
                <c:pt idx="3">
                  <c:v>43 B</c:v>
                </c:pt>
                <c:pt idx="4">
                  <c:v>64 E-K-B</c:v>
                </c:pt>
              </c:strCache>
            </c:strRef>
          </c:cat>
          <c:val>
            <c:numRef>
              <c:f>'Pivot KJP'!$C$5:$C$10</c:f>
              <c:numCache>
                <c:formatCode>0.0</c:formatCode>
                <c:ptCount val="5"/>
                <c:pt idx="0">
                  <c:v>1.2857142857142858</c:v>
                </c:pt>
                <c:pt idx="1">
                  <c:v>1.75</c:v>
                </c:pt>
                <c:pt idx="2">
                  <c:v>1.6</c:v>
                </c:pt>
                <c:pt idx="3">
                  <c:v>1.3333333333333333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F9-48A0-84DA-B69274B3C346}"/>
            </c:ext>
          </c:extLst>
        </c:ser>
        <c:ser>
          <c:idx val="2"/>
          <c:order val="2"/>
          <c:tx>
            <c:strRef>
              <c:f>'Pivot KJP'!$D$4</c:f>
              <c:strCache>
                <c:ptCount val="1"/>
                <c:pt idx="0">
                  <c:v>Wie war das Angebot an Beschäftigungsmöglichkeiten?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KJP'!$A$5:$A$10</c:f>
              <c:strCache>
                <c:ptCount val="5"/>
                <c:pt idx="0">
                  <c:v>42 A</c:v>
                </c:pt>
                <c:pt idx="1">
                  <c:v>42 B</c:v>
                </c:pt>
                <c:pt idx="2">
                  <c:v>43 A</c:v>
                </c:pt>
                <c:pt idx="3">
                  <c:v>43 B</c:v>
                </c:pt>
                <c:pt idx="4">
                  <c:v>64 E-K-B</c:v>
                </c:pt>
              </c:strCache>
            </c:strRef>
          </c:cat>
          <c:val>
            <c:numRef>
              <c:f>'Pivot KJP'!$D$5:$D$10</c:f>
              <c:numCache>
                <c:formatCode>0.0</c:formatCode>
                <c:ptCount val="5"/>
                <c:pt idx="0">
                  <c:v>1.4285714285714286</c:v>
                </c:pt>
                <c:pt idx="1">
                  <c:v>1</c:v>
                </c:pt>
                <c:pt idx="2">
                  <c:v>1.2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F9-48A0-84DA-B69274B3C346}"/>
            </c:ext>
          </c:extLst>
        </c:ser>
        <c:ser>
          <c:idx val="3"/>
          <c:order val="3"/>
          <c:tx>
            <c:strRef>
              <c:f>'Pivot KJP'!$E$4</c:f>
              <c:strCache>
                <c:ptCount val="1"/>
                <c:pt idx="0">
                  <c:v>Wie gut wurden Dir Regeln oder Aufgaben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KJP'!$A$5:$A$10</c:f>
              <c:strCache>
                <c:ptCount val="5"/>
                <c:pt idx="0">
                  <c:v>42 A</c:v>
                </c:pt>
                <c:pt idx="1">
                  <c:v>42 B</c:v>
                </c:pt>
                <c:pt idx="2">
                  <c:v>43 A</c:v>
                </c:pt>
                <c:pt idx="3">
                  <c:v>43 B</c:v>
                </c:pt>
                <c:pt idx="4">
                  <c:v>64 E-K-B</c:v>
                </c:pt>
              </c:strCache>
            </c:strRef>
          </c:cat>
          <c:val>
            <c:numRef>
              <c:f>'Pivot KJP'!$E$5:$E$10</c:f>
              <c:numCache>
                <c:formatCode>0.0</c:formatCode>
                <c:ptCount val="5"/>
                <c:pt idx="0">
                  <c:v>1.2857142857142858</c:v>
                </c:pt>
                <c:pt idx="1">
                  <c:v>1.25</c:v>
                </c:pt>
                <c:pt idx="2">
                  <c:v>1.4</c:v>
                </c:pt>
                <c:pt idx="3">
                  <c:v>1</c:v>
                </c:pt>
                <c:pt idx="4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F9-48A0-84DA-B69274B3C346}"/>
            </c:ext>
          </c:extLst>
        </c:ser>
        <c:ser>
          <c:idx val="4"/>
          <c:order val="4"/>
          <c:tx>
            <c:strRef>
              <c:f>'Pivot KJP'!$F$4</c:f>
              <c:strCache>
                <c:ptCount val="1"/>
                <c:pt idx="0">
                  <c:v>Hat man Dir zugehört, wenn Du Fragen hattest?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KJP'!$A$5:$A$10</c:f>
              <c:strCache>
                <c:ptCount val="5"/>
                <c:pt idx="0">
                  <c:v>42 A</c:v>
                </c:pt>
                <c:pt idx="1">
                  <c:v>42 B</c:v>
                </c:pt>
                <c:pt idx="2">
                  <c:v>43 A</c:v>
                </c:pt>
                <c:pt idx="3">
                  <c:v>43 B</c:v>
                </c:pt>
                <c:pt idx="4">
                  <c:v>64 E-K-B</c:v>
                </c:pt>
              </c:strCache>
            </c:strRef>
          </c:cat>
          <c:val>
            <c:numRef>
              <c:f>'Pivot KJP'!$F$5:$F$10</c:f>
              <c:numCache>
                <c:formatCode>0.0</c:formatCode>
                <c:ptCount val="5"/>
                <c:pt idx="0">
                  <c:v>1.2857142857142858</c:v>
                </c:pt>
                <c:pt idx="1">
                  <c:v>1.25</c:v>
                </c:pt>
                <c:pt idx="2">
                  <c:v>1.2</c:v>
                </c:pt>
                <c:pt idx="3">
                  <c:v>1</c:v>
                </c:pt>
                <c:pt idx="4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F9-48A0-84DA-B69274B3C346}"/>
            </c:ext>
          </c:extLst>
        </c:ser>
        <c:ser>
          <c:idx val="5"/>
          <c:order val="5"/>
          <c:tx>
            <c:strRef>
              <c:f>'Pivot KJP'!$G$4</c:f>
              <c:strCache>
                <c:ptCount val="1"/>
                <c:pt idx="0">
                  <c:v>War  jemand für Dich da, wenn Du Hilfe brauchtest?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KJP'!$A$5:$A$10</c:f>
              <c:strCache>
                <c:ptCount val="5"/>
                <c:pt idx="0">
                  <c:v>42 A</c:v>
                </c:pt>
                <c:pt idx="1">
                  <c:v>42 B</c:v>
                </c:pt>
                <c:pt idx="2">
                  <c:v>43 A</c:v>
                </c:pt>
                <c:pt idx="3">
                  <c:v>43 B</c:v>
                </c:pt>
                <c:pt idx="4">
                  <c:v>64 E-K-B</c:v>
                </c:pt>
              </c:strCache>
            </c:strRef>
          </c:cat>
          <c:val>
            <c:numRef>
              <c:f>'Pivot KJP'!$G$5:$G$10</c:f>
              <c:numCache>
                <c:formatCode>0.0</c:formatCode>
                <c:ptCount val="5"/>
                <c:pt idx="0">
                  <c:v>1.1428571428571428</c:v>
                </c:pt>
                <c:pt idx="1">
                  <c:v>1.25</c:v>
                </c:pt>
                <c:pt idx="2">
                  <c:v>1.4</c:v>
                </c:pt>
                <c:pt idx="3">
                  <c:v>1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F9-48A0-84DA-B69274B3C346}"/>
            </c:ext>
          </c:extLst>
        </c:ser>
        <c:ser>
          <c:idx val="6"/>
          <c:order val="6"/>
          <c:tx>
            <c:strRef>
              <c:f>'Pivot KJP'!$H$4</c:f>
              <c:strCache>
                <c:ptCount val="1"/>
                <c:pt idx="0">
                  <c:v>Wie lecker war Dein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KJP'!$A$5:$A$10</c:f>
              <c:strCache>
                <c:ptCount val="5"/>
                <c:pt idx="0">
                  <c:v>42 A</c:v>
                </c:pt>
                <c:pt idx="1">
                  <c:v>42 B</c:v>
                </c:pt>
                <c:pt idx="2">
                  <c:v>43 A</c:v>
                </c:pt>
                <c:pt idx="3">
                  <c:v>43 B</c:v>
                </c:pt>
                <c:pt idx="4">
                  <c:v>64 E-K-B</c:v>
                </c:pt>
              </c:strCache>
            </c:strRef>
          </c:cat>
          <c:val>
            <c:numRef>
              <c:f>'Pivot KJP'!$H$5:$H$10</c:f>
              <c:numCache>
                <c:formatCode>0.0</c:formatCode>
                <c:ptCount val="5"/>
                <c:pt idx="0">
                  <c:v>1.4285714285714286</c:v>
                </c:pt>
                <c:pt idx="1">
                  <c:v>1.5</c:v>
                </c:pt>
                <c:pt idx="2">
                  <c:v>1.5</c:v>
                </c:pt>
                <c:pt idx="3">
                  <c:v>1.3333333333333333</c:v>
                </c:pt>
                <c:pt idx="4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F9-48A0-84DA-B69274B3C346}"/>
            </c:ext>
          </c:extLst>
        </c:ser>
        <c:ser>
          <c:idx val="7"/>
          <c:order val="7"/>
          <c:tx>
            <c:strRef>
              <c:f>'Pivot KJP'!$I$4</c:f>
              <c:strCache>
                <c:ptCount val="1"/>
                <c:pt idx="0">
                  <c:v>Wie sauber war Deine  Station?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KJP'!$A$5:$A$10</c:f>
              <c:strCache>
                <c:ptCount val="5"/>
                <c:pt idx="0">
                  <c:v>42 A</c:v>
                </c:pt>
                <c:pt idx="1">
                  <c:v>42 B</c:v>
                </c:pt>
                <c:pt idx="2">
                  <c:v>43 A</c:v>
                </c:pt>
                <c:pt idx="3">
                  <c:v>43 B</c:v>
                </c:pt>
                <c:pt idx="4">
                  <c:v>64 E-K-B</c:v>
                </c:pt>
              </c:strCache>
            </c:strRef>
          </c:cat>
          <c:val>
            <c:numRef>
              <c:f>'Pivot KJP'!$I$5:$I$10</c:f>
              <c:numCache>
                <c:formatCode>0.0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1.25</c:v>
                </c:pt>
                <c:pt idx="3">
                  <c:v>1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AF9-48A0-84DA-B69274B3C346}"/>
            </c:ext>
          </c:extLst>
        </c:ser>
        <c:ser>
          <c:idx val="8"/>
          <c:order val="8"/>
          <c:tx>
            <c:strRef>
              <c:f>'Pivot KJP'!$J$4</c:f>
              <c:strCache>
                <c:ptCount val="1"/>
                <c:pt idx="0">
                  <c:v>Wie gut hat Dir die Klinikschule gefallen?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KJP'!$A$5:$A$10</c:f>
              <c:strCache>
                <c:ptCount val="5"/>
                <c:pt idx="0">
                  <c:v>42 A</c:v>
                </c:pt>
                <c:pt idx="1">
                  <c:v>42 B</c:v>
                </c:pt>
                <c:pt idx="2">
                  <c:v>43 A</c:v>
                </c:pt>
                <c:pt idx="3">
                  <c:v>43 B</c:v>
                </c:pt>
                <c:pt idx="4">
                  <c:v>64 E-K-B</c:v>
                </c:pt>
              </c:strCache>
            </c:strRef>
          </c:cat>
          <c:val>
            <c:numRef>
              <c:f>'Pivot KJP'!$J$5:$J$10</c:f>
              <c:numCache>
                <c:formatCode>0.0</c:formatCode>
                <c:ptCount val="5"/>
                <c:pt idx="0">
                  <c:v>1.2</c:v>
                </c:pt>
                <c:pt idx="1">
                  <c:v>1</c:v>
                </c:pt>
                <c:pt idx="2">
                  <c:v>1</c:v>
                </c:pt>
                <c:pt idx="3">
                  <c:v>1.3333333333333333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F9-48A0-84DA-B69274B3C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16511"/>
        <c:axId val="343430239"/>
      </c:barChart>
      <c:catAx>
        <c:axId val="34341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30239"/>
        <c:crosses val="autoZero"/>
        <c:auto val="1"/>
        <c:lblAlgn val="ctr"/>
        <c:lblOffset val="100"/>
        <c:noMultiLvlLbl val="0"/>
      </c:catAx>
      <c:valAx>
        <c:axId val="34343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1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06027252233748"/>
          <c:y val="5.7756790678215611E-2"/>
          <c:w val="0.30861917820589863"/>
          <c:h val="0.899687776004462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KJP!PivotTable1</c:name>
    <c:fmtId val="15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November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KJP'!$B$4</c:f>
              <c:strCache>
                <c:ptCount val="1"/>
                <c:pt idx="0">
                  <c:v>Wie wohl hast Du Dich auf deiner Station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KJP'!$B$5:$B$9</c:f>
              <c:numCache>
                <c:formatCode>0.0</c:formatCode>
                <c:ptCount val="4"/>
                <c:pt idx="0">
                  <c:v>1.5</c:v>
                </c:pt>
                <c:pt idx="1">
                  <c:v>1.3333333333333333</c:v>
                </c:pt>
                <c:pt idx="2">
                  <c:v>1.5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0-4B02-A240-05D8742FEF37}"/>
            </c:ext>
          </c:extLst>
        </c:ser>
        <c:ser>
          <c:idx val="1"/>
          <c:order val="1"/>
          <c:tx>
            <c:strRef>
              <c:f>'Pivot KJP'!$C$4</c:f>
              <c:strCache>
                <c:ptCount val="1"/>
                <c:pt idx="0">
                  <c:v>Wie freundlich waren die Mitarbeiter des Krankenhauses zu Dir?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KJP'!$C$5:$C$9</c:f>
              <c:numCache>
                <c:formatCode>0.0</c:formatCode>
                <c:ptCount val="4"/>
                <c:pt idx="0">
                  <c:v>1.5</c:v>
                </c:pt>
                <c:pt idx="1">
                  <c:v>1.6666666666666667</c:v>
                </c:pt>
                <c:pt idx="2">
                  <c:v>1.5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C0-4B02-A240-05D8742FEF37}"/>
            </c:ext>
          </c:extLst>
        </c:ser>
        <c:ser>
          <c:idx val="2"/>
          <c:order val="2"/>
          <c:tx>
            <c:strRef>
              <c:f>'Pivot KJP'!$D$4</c:f>
              <c:strCache>
                <c:ptCount val="1"/>
                <c:pt idx="0">
                  <c:v>Wie war das Angebot an Beschäftigungsmöglichkeiten?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KJP'!$D$5:$D$9</c:f>
              <c:numCache>
                <c:formatCode>0.0</c:formatCode>
                <c:ptCount val="4"/>
                <c:pt idx="0">
                  <c:v>1.25</c:v>
                </c:pt>
                <c:pt idx="1">
                  <c:v>1</c:v>
                </c:pt>
                <c:pt idx="2">
                  <c:v>1.5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C0-4B02-A240-05D8742FEF37}"/>
            </c:ext>
          </c:extLst>
        </c:ser>
        <c:ser>
          <c:idx val="3"/>
          <c:order val="3"/>
          <c:tx>
            <c:strRef>
              <c:f>'Pivot KJP'!$E$4</c:f>
              <c:strCache>
                <c:ptCount val="1"/>
                <c:pt idx="0">
                  <c:v>Wie gut wurden Dir Regeln oder Aufgaben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KJP'!$E$5:$E$9</c:f>
              <c:numCache>
                <c:formatCode>0.0</c:formatCode>
                <c:ptCount val="4"/>
                <c:pt idx="0">
                  <c:v>1.25</c:v>
                </c:pt>
                <c:pt idx="1">
                  <c:v>1.6666666666666667</c:v>
                </c:pt>
                <c:pt idx="2">
                  <c:v>1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C0-4B02-A240-05D8742FEF37}"/>
            </c:ext>
          </c:extLst>
        </c:ser>
        <c:ser>
          <c:idx val="4"/>
          <c:order val="4"/>
          <c:tx>
            <c:strRef>
              <c:f>'Pivot KJP'!$F$4</c:f>
              <c:strCache>
                <c:ptCount val="1"/>
                <c:pt idx="0">
                  <c:v>Hat man Dir zugehört, wenn Du Fragen hattest?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KJP'!$F$5:$F$9</c:f>
              <c:numCache>
                <c:formatCode>0.0</c:formatCode>
                <c:ptCount val="4"/>
                <c:pt idx="0">
                  <c:v>1.5</c:v>
                </c:pt>
                <c:pt idx="1">
                  <c:v>1</c:v>
                </c:pt>
                <c:pt idx="2">
                  <c:v>1.5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C0-4B02-A240-05D8742FEF37}"/>
            </c:ext>
          </c:extLst>
        </c:ser>
        <c:ser>
          <c:idx val="5"/>
          <c:order val="5"/>
          <c:tx>
            <c:strRef>
              <c:f>'Pivot KJP'!$G$4</c:f>
              <c:strCache>
                <c:ptCount val="1"/>
                <c:pt idx="0">
                  <c:v>War  jemand für Dich da, wenn Du Hilfe brauchtest?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KJP'!$G$5:$G$9</c:f>
              <c:numCache>
                <c:formatCode>0.0</c:formatCode>
                <c:ptCount val="4"/>
                <c:pt idx="0">
                  <c:v>1.25</c:v>
                </c:pt>
                <c:pt idx="1">
                  <c:v>1.3333333333333333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C0-4B02-A240-05D8742FEF37}"/>
            </c:ext>
          </c:extLst>
        </c:ser>
        <c:ser>
          <c:idx val="6"/>
          <c:order val="6"/>
          <c:tx>
            <c:strRef>
              <c:f>'Pivot KJP'!$H$4</c:f>
              <c:strCache>
                <c:ptCount val="1"/>
                <c:pt idx="0">
                  <c:v>Wie lecker war Dein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KJP'!$H$5:$H$9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C0-4B02-A240-05D8742FEF37}"/>
            </c:ext>
          </c:extLst>
        </c:ser>
        <c:ser>
          <c:idx val="7"/>
          <c:order val="7"/>
          <c:tx>
            <c:strRef>
              <c:f>'Pivot KJP'!$I$4</c:f>
              <c:strCache>
                <c:ptCount val="1"/>
                <c:pt idx="0">
                  <c:v>Wie sauber war Deine  Station?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KJP'!$I$5:$I$9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1.5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C0-4B02-A240-05D8742FEF37}"/>
            </c:ext>
          </c:extLst>
        </c:ser>
        <c:ser>
          <c:idx val="8"/>
          <c:order val="8"/>
          <c:tx>
            <c:strRef>
              <c:f>'Pivot KJP'!$J$4</c:f>
              <c:strCache>
                <c:ptCount val="1"/>
                <c:pt idx="0">
                  <c:v>Wie gut hat Dir die Klinikschule gefallen?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KJP'!$J$5:$J$9</c:f>
              <c:numCache>
                <c:formatCode>0.0</c:formatCode>
                <c:ptCount val="4"/>
                <c:pt idx="0">
                  <c:v>1.25</c:v>
                </c:pt>
                <c:pt idx="1">
                  <c:v>1</c:v>
                </c:pt>
                <c:pt idx="2">
                  <c:v>1.5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C0-4B02-A240-05D8742FE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16511"/>
        <c:axId val="343430239"/>
      </c:barChart>
      <c:catAx>
        <c:axId val="34341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30239"/>
        <c:crosses val="autoZero"/>
        <c:auto val="1"/>
        <c:lblAlgn val="ctr"/>
        <c:lblOffset val="100"/>
        <c:noMultiLvlLbl val="0"/>
      </c:catAx>
      <c:valAx>
        <c:axId val="34343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1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KJP!PivotTable1</c:name>
    <c:fmtId val="19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Dezember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KJP'!$B$4</c:f>
              <c:strCache>
                <c:ptCount val="1"/>
                <c:pt idx="0">
                  <c:v>Wie wohl hast Du Dich auf deiner Station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KJP'!$B$5:$B$11</c:f>
              <c:numCache>
                <c:formatCode>0.0</c:formatCode>
                <c:ptCount val="6"/>
                <c:pt idx="0">
                  <c:v>1.25</c:v>
                </c:pt>
                <c:pt idx="1">
                  <c:v>1.3333333333333333</c:v>
                </c:pt>
                <c:pt idx="2">
                  <c:v>1.25</c:v>
                </c:pt>
                <c:pt idx="3">
                  <c:v>1</c:v>
                </c:pt>
                <c:pt idx="4">
                  <c:v>1.1666666666666667</c:v>
                </c:pt>
                <c:pt idx="5">
                  <c:v>1.375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B-4F94-A2E5-54B7F539FF75}"/>
            </c:ext>
          </c:extLst>
        </c:ser>
        <c:ser>
          <c:idx val="1"/>
          <c:order val="1"/>
          <c:tx>
            <c:strRef>
              <c:f>'Pivot KJP'!$C$4</c:f>
              <c:strCache>
                <c:ptCount val="1"/>
                <c:pt idx="0">
                  <c:v>Wie freundlich waren die Mitarbeiter des Krankenhauses zu Dir?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KJP'!$C$5:$C$11</c:f>
              <c:numCache>
                <c:formatCode>0.0</c:formatCode>
                <c:ptCount val="6"/>
                <c:pt idx="0">
                  <c:v>1</c:v>
                </c:pt>
                <c:pt idx="1">
                  <c:v>1.6666666666666667</c:v>
                </c:pt>
                <c:pt idx="2">
                  <c:v>1.5</c:v>
                </c:pt>
                <c:pt idx="3">
                  <c:v>1</c:v>
                </c:pt>
                <c:pt idx="4">
                  <c:v>1.3333333333333333</c:v>
                </c:pt>
                <c:pt idx="5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B-4F94-A2E5-54B7F539FF75}"/>
            </c:ext>
          </c:extLst>
        </c:ser>
        <c:ser>
          <c:idx val="2"/>
          <c:order val="2"/>
          <c:tx>
            <c:strRef>
              <c:f>'Pivot KJP'!$D$4</c:f>
              <c:strCache>
                <c:ptCount val="1"/>
                <c:pt idx="0">
                  <c:v>Wie war das Angebot an Beschäftigungsmöglichkeiten?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KJP'!$D$5:$D$11</c:f>
              <c:numCache>
                <c:formatCode>0.0</c:formatCode>
                <c:ptCount val="6"/>
                <c:pt idx="0">
                  <c:v>1.5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1.3333333333333333</c:v>
                </c:pt>
                <c:pt idx="5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0B-4F94-A2E5-54B7F539FF75}"/>
            </c:ext>
          </c:extLst>
        </c:ser>
        <c:ser>
          <c:idx val="3"/>
          <c:order val="3"/>
          <c:tx>
            <c:strRef>
              <c:f>'Pivot KJP'!$E$4</c:f>
              <c:strCache>
                <c:ptCount val="1"/>
                <c:pt idx="0">
                  <c:v>Wie gut wurden Dir Regeln oder Aufgaben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KJP'!$E$5:$E$11</c:f>
              <c:numCache>
                <c:formatCode>0.0</c:formatCode>
                <c:ptCount val="6"/>
                <c:pt idx="0">
                  <c:v>1</c:v>
                </c:pt>
                <c:pt idx="1">
                  <c:v>1.6666666666666667</c:v>
                </c:pt>
                <c:pt idx="2">
                  <c:v>1.25</c:v>
                </c:pt>
                <c:pt idx="3">
                  <c:v>1</c:v>
                </c:pt>
                <c:pt idx="4">
                  <c:v>1.8333333333333333</c:v>
                </c:pt>
                <c:pt idx="5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0B-4F94-A2E5-54B7F539FF75}"/>
            </c:ext>
          </c:extLst>
        </c:ser>
        <c:ser>
          <c:idx val="4"/>
          <c:order val="4"/>
          <c:tx>
            <c:strRef>
              <c:f>'Pivot KJP'!$F$4</c:f>
              <c:strCache>
                <c:ptCount val="1"/>
                <c:pt idx="0">
                  <c:v>Hat man Dir zugehört, wenn Du Fragen hattest?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KJP'!$F$5:$F$11</c:f>
              <c:numCache>
                <c:formatCode>0.0</c:formatCode>
                <c:ptCount val="6"/>
                <c:pt idx="0">
                  <c:v>1</c:v>
                </c:pt>
                <c:pt idx="1">
                  <c:v>1.3333333333333333</c:v>
                </c:pt>
                <c:pt idx="2">
                  <c:v>1.25</c:v>
                </c:pt>
                <c:pt idx="3">
                  <c:v>1</c:v>
                </c:pt>
                <c:pt idx="4">
                  <c:v>1.1666666666666667</c:v>
                </c:pt>
                <c:pt idx="5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0B-4F94-A2E5-54B7F539FF75}"/>
            </c:ext>
          </c:extLst>
        </c:ser>
        <c:ser>
          <c:idx val="5"/>
          <c:order val="5"/>
          <c:tx>
            <c:strRef>
              <c:f>'Pivot KJP'!$G$4</c:f>
              <c:strCache>
                <c:ptCount val="1"/>
                <c:pt idx="0">
                  <c:v>War  jemand für Dich da, wenn Du Hilfe brauchtest?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KJP'!$G$5:$G$11</c:f>
              <c:numCache>
                <c:formatCode>0.0</c:formatCode>
                <c:ptCount val="6"/>
                <c:pt idx="0">
                  <c:v>1</c:v>
                </c:pt>
                <c:pt idx="1">
                  <c:v>1.3333333333333333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0B-4F94-A2E5-54B7F539FF75}"/>
            </c:ext>
          </c:extLst>
        </c:ser>
        <c:ser>
          <c:idx val="6"/>
          <c:order val="6"/>
          <c:tx>
            <c:strRef>
              <c:f>'Pivot KJP'!$H$4</c:f>
              <c:strCache>
                <c:ptCount val="1"/>
                <c:pt idx="0">
                  <c:v>Wie lecker war Dein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KJP'!$H$5:$H$11</c:f>
              <c:numCache>
                <c:formatCode>0.0</c:formatCode>
                <c:ptCount val="6"/>
                <c:pt idx="0">
                  <c:v>1.25</c:v>
                </c:pt>
                <c:pt idx="1">
                  <c:v>1.3333333333333333</c:v>
                </c:pt>
                <c:pt idx="2">
                  <c:v>1.5</c:v>
                </c:pt>
                <c:pt idx="3">
                  <c:v>2</c:v>
                </c:pt>
                <c:pt idx="4">
                  <c:v>1.8333333333333333</c:v>
                </c:pt>
                <c:pt idx="5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0B-4F94-A2E5-54B7F539FF75}"/>
            </c:ext>
          </c:extLst>
        </c:ser>
        <c:ser>
          <c:idx val="7"/>
          <c:order val="7"/>
          <c:tx>
            <c:strRef>
              <c:f>'Pivot KJP'!$I$4</c:f>
              <c:strCache>
                <c:ptCount val="1"/>
                <c:pt idx="0">
                  <c:v>Wie sauber war Deine  Station?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KJP'!$I$5:$I$11</c:f>
              <c:numCache>
                <c:formatCode>0.0</c:formatCode>
                <c:ptCount val="6"/>
                <c:pt idx="0">
                  <c:v>1</c:v>
                </c:pt>
                <c:pt idx="1">
                  <c:v>1.3333333333333333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0B-4F94-A2E5-54B7F539FF75}"/>
            </c:ext>
          </c:extLst>
        </c:ser>
        <c:ser>
          <c:idx val="8"/>
          <c:order val="8"/>
          <c:tx>
            <c:strRef>
              <c:f>'Pivot KJP'!$J$4</c:f>
              <c:strCache>
                <c:ptCount val="1"/>
                <c:pt idx="0">
                  <c:v>Wie gut hat Dir die Klinikschule gefallen?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KJP'!$J$5:$J$11</c:f>
              <c:numCache>
                <c:formatCode>0.0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1.25</c:v>
                </c:pt>
                <c:pt idx="3">
                  <c:v>1</c:v>
                </c:pt>
                <c:pt idx="4">
                  <c:v>1.1666666666666667</c:v>
                </c:pt>
                <c:pt idx="5">
                  <c:v>1.1428571428571428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0B-4F94-A2E5-54B7F539F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16511"/>
        <c:axId val="343430239"/>
      </c:barChart>
      <c:catAx>
        <c:axId val="34341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30239"/>
        <c:crosses val="autoZero"/>
        <c:auto val="1"/>
        <c:lblAlgn val="ctr"/>
        <c:lblOffset val="100"/>
        <c:noMultiLvlLbl val="0"/>
      </c:catAx>
      <c:valAx>
        <c:axId val="34343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1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KJP!PivotTable1</c:name>
    <c:fmtId val="19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Dezember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KJP'!$B$4</c:f>
              <c:strCache>
                <c:ptCount val="1"/>
                <c:pt idx="0">
                  <c:v>Wie wohl hast Du Dich auf deiner Station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KJP'!$B$5:$B$9</c:f>
              <c:numCache>
                <c:formatCode>0.0</c:formatCode>
                <c:ptCount val="4"/>
                <c:pt idx="0">
                  <c:v>1.5</c:v>
                </c:pt>
                <c:pt idx="1">
                  <c:v>1.5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6-40F7-8D47-B23C42D5F89F}"/>
            </c:ext>
          </c:extLst>
        </c:ser>
        <c:ser>
          <c:idx val="1"/>
          <c:order val="1"/>
          <c:tx>
            <c:strRef>
              <c:f>'Pivot KJP'!$C$4</c:f>
              <c:strCache>
                <c:ptCount val="1"/>
                <c:pt idx="0">
                  <c:v>Wie freundlich waren die Mitarbeiter des Krankenhauses zu Dir?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KJP'!$C$5:$C$9</c:f>
              <c:numCache>
                <c:formatCode>0.0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46-40F7-8D47-B23C42D5F89F}"/>
            </c:ext>
          </c:extLst>
        </c:ser>
        <c:ser>
          <c:idx val="2"/>
          <c:order val="2"/>
          <c:tx>
            <c:strRef>
              <c:f>'Pivot KJP'!$D$4</c:f>
              <c:strCache>
                <c:ptCount val="1"/>
                <c:pt idx="0">
                  <c:v>Wie war das Angebot an Beschäftigungsmöglichkeiten?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KJP'!$D$5:$D$9</c:f>
              <c:numCache>
                <c:formatCode>0.0</c:formatCode>
                <c:ptCount val="4"/>
                <c:pt idx="0">
                  <c:v>1.25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46-40F7-8D47-B23C42D5F89F}"/>
            </c:ext>
          </c:extLst>
        </c:ser>
        <c:ser>
          <c:idx val="3"/>
          <c:order val="3"/>
          <c:tx>
            <c:strRef>
              <c:f>'Pivot KJP'!$E$4</c:f>
              <c:strCache>
                <c:ptCount val="1"/>
                <c:pt idx="0">
                  <c:v>Wie gut wurden Dir Regeln oder Aufgaben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KJP'!$E$5:$E$9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46-40F7-8D47-B23C42D5F89F}"/>
            </c:ext>
          </c:extLst>
        </c:ser>
        <c:ser>
          <c:idx val="4"/>
          <c:order val="4"/>
          <c:tx>
            <c:strRef>
              <c:f>'Pivot KJP'!$F$4</c:f>
              <c:strCache>
                <c:ptCount val="1"/>
                <c:pt idx="0">
                  <c:v>Hat man Dir zugehört, wenn Du Fragen hattest?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KJP'!$F$5:$F$9</c:f>
              <c:numCache>
                <c:formatCode>0.0</c:formatCode>
                <c:ptCount val="4"/>
                <c:pt idx="0">
                  <c:v>1.25</c:v>
                </c:pt>
                <c:pt idx="1">
                  <c:v>1</c:v>
                </c:pt>
                <c:pt idx="2">
                  <c:v>1.25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46-40F7-8D47-B23C42D5F89F}"/>
            </c:ext>
          </c:extLst>
        </c:ser>
        <c:ser>
          <c:idx val="5"/>
          <c:order val="5"/>
          <c:tx>
            <c:strRef>
              <c:f>'Pivot KJP'!$G$4</c:f>
              <c:strCache>
                <c:ptCount val="1"/>
                <c:pt idx="0">
                  <c:v>War  jemand für Dich da, wenn Du Hilfe brauchtest?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KJP'!$G$5:$G$9</c:f>
              <c:numCache>
                <c:formatCode>0.0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46-40F7-8D47-B23C42D5F89F}"/>
            </c:ext>
          </c:extLst>
        </c:ser>
        <c:ser>
          <c:idx val="6"/>
          <c:order val="6"/>
          <c:tx>
            <c:strRef>
              <c:f>'Pivot KJP'!$H$4</c:f>
              <c:strCache>
                <c:ptCount val="1"/>
                <c:pt idx="0">
                  <c:v>Wie lecker war Dein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KJP'!$H$5:$H$9</c:f>
              <c:numCache>
                <c:formatCode>0.0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1.5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46-40F7-8D47-B23C42D5F89F}"/>
            </c:ext>
          </c:extLst>
        </c:ser>
        <c:ser>
          <c:idx val="7"/>
          <c:order val="7"/>
          <c:tx>
            <c:strRef>
              <c:f>'Pivot KJP'!$I$4</c:f>
              <c:strCache>
                <c:ptCount val="1"/>
                <c:pt idx="0">
                  <c:v>Wie sauber war Deine  Station?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KJP'!$I$5:$I$9</c:f>
              <c:numCache>
                <c:formatCode>0.0</c:formatCode>
                <c:ptCount val="4"/>
                <c:pt idx="0">
                  <c:v>1.25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046-40F7-8D47-B23C42D5F89F}"/>
            </c:ext>
          </c:extLst>
        </c:ser>
        <c:ser>
          <c:idx val="8"/>
          <c:order val="8"/>
          <c:tx>
            <c:strRef>
              <c:f>'Pivot KJP'!$J$4</c:f>
              <c:strCache>
                <c:ptCount val="1"/>
                <c:pt idx="0">
                  <c:v>Wie gut hat Dir die Klinikschule gefallen?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KJP'!$J$5:$J$9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46-40F7-8D47-B23C42D5F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16511"/>
        <c:axId val="343430239"/>
      </c:barChart>
      <c:catAx>
        <c:axId val="34341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30239"/>
        <c:crosses val="autoZero"/>
        <c:auto val="1"/>
        <c:lblAlgn val="ctr"/>
        <c:lblOffset val="100"/>
        <c:noMultiLvlLbl val="0"/>
      </c:catAx>
      <c:valAx>
        <c:axId val="34343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1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KJP!PivotTable1</c:name>
    <c:fmtId val="19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KJP'!$B$4</c:f>
              <c:strCache>
                <c:ptCount val="1"/>
                <c:pt idx="0">
                  <c:v>Wie wohl hast Du Dich auf deiner Station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KJP'!$B$5:$B$9</c:f>
              <c:numCache>
                <c:formatCode>0.0</c:formatCode>
                <c:ptCount val="4"/>
                <c:pt idx="0">
                  <c:v>1.2105263157894737</c:v>
                </c:pt>
                <c:pt idx="1">
                  <c:v>1.2142857142857142</c:v>
                </c:pt>
                <c:pt idx="2">
                  <c:v>1.1428571428571428</c:v>
                </c:pt>
                <c:pt idx="3">
                  <c:v>1.2444444444444445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8-4890-A9E7-5815F0316FB5}"/>
            </c:ext>
          </c:extLst>
        </c:ser>
        <c:ser>
          <c:idx val="1"/>
          <c:order val="1"/>
          <c:tx>
            <c:strRef>
              <c:f>'Pivot KJP'!$C$4</c:f>
              <c:strCache>
                <c:ptCount val="1"/>
                <c:pt idx="0">
                  <c:v>Wie freundlich waren die Mitarbeiter des Krankenhauses zu Dir?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KJP'!$C$5:$C$9</c:f>
              <c:numCache>
                <c:formatCode>0.0</c:formatCode>
                <c:ptCount val="4"/>
                <c:pt idx="0">
                  <c:v>1.131578947368421</c:v>
                </c:pt>
                <c:pt idx="1">
                  <c:v>1.1190476190476191</c:v>
                </c:pt>
                <c:pt idx="2">
                  <c:v>1.0612244897959184</c:v>
                </c:pt>
                <c:pt idx="3">
                  <c:v>1.2222222222222223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D8-4890-A9E7-5815F0316FB5}"/>
            </c:ext>
          </c:extLst>
        </c:ser>
        <c:ser>
          <c:idx val="2"/>
          <c:order val="2"/>
          <c:tx>
            <c:strRef>
              <c:f>'Pivot KJP'!$D$4</c:f>
              <c:strCache>
                <c:ptCount val="1"/>
                <c:pt idx="0">
                  <c:v>Wie war das Angebot an Beschäftigungsmöglichkeiten?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KJP'!$D$5:$D$9</c:f>
              <c:numCache>
                <c:formatCode>0.0</c:formatCode>
                <c:ptCount val="4"/>
                <c:pt idx="0">
                  <c:v>1.131578947368421</c:v>
                </c:pt>
                <c:pt idx="1">
                  <c:v>1.0714285714285714</c:v>
                </c:pt>
                <c:pt idx="2">
                  <c:v>1.1428571428571428</c:v>
                </c:pt>
                <c:pt idx="3">
                  <c:v>1.1777777777777778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D8-4890-A9E7-5815F0316FB5}"/>
            </c:ext>
          </c:extLst>
        </c:ser>
        <c:ser>
          <c:idx val="3"/>
          <c:order val="3"/>
          <c:tx>
            <c:strRef>
              <c:f>'Pivot KJP'!$E$4</c:f>
              <c:strCache>
                <c:ptCount val="1"/>
                <c:pt idx="0">
                  <c:v>Wie gut wurden Dir Regeln oder Aufgaben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KJP'!$E$5:$E$9</c:f>
              <c:numCache>
                <c:formatCode>0.0</c:formatCode>
                <c:ptCount val="4"/>
                <c:pt idx="0">
                  <c:v>1.2105263157894737</c:v>
                </c:pt>
                <c:pt idx="1">
                  <c:v>1.1428571428571428</c:v>
                </c:pt>
                <c:pt idx="2">
                  <c:v>1.2040816326530612</c:v>
                </c:pt>
                <c:pt idx="3">
                  <c:v>1.1111111111111112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D8-4890-A9E7-5815F0316FB5}"/>
            </c:ext>
          </c:extLst>
        </c:ser>
        <c:ser>
          <c:idx val="4"/>
          <c:order val="4"/>
          <c:tx>
            <c:strRef>
              <c:f>'Pivot KJP'!$F$4</c:f>
              <c:strCache>
                <c:ptCount val="1"/>
                <c:pt idx="0">
                  <c:v>Hat man Dir zugehört, wenn Du Fragen hattest?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KJP'!$F$5:$F$9</c:f>
              <c:numCache>
                <c:formatCode>0.0</c:formatCode>
                <c:ptCount val="4"/>
                <c:pt idx="0">
                  <c:v>1.131578947368421</c:v>
                </c:pt>
                <c:pt idx="1">
                  <c:v>1.0714285714285714</c:v>
                </c:pt>
                <c:pt idx="2">
                  <c:v>1.1224489795918366</c:v>
                </c:pt>
                <c:pt idx="3">
                  <c:v>1.1333333333333333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D8-4890-A9E7-5815F0316FB5}"/>
            </c:ext>
          </c:extLst>
        </c:ser>
        <c:ser>
          <c:idx val="5"/>
          <c:order val="5"/>
          <c:tx>
            <c:strRef>
              <c:f>'Pivot KJP'!$G$4</c:f>
              <c:strCache>
                <c:ptCount val="1"/>
                <c:pt idx="0">
                  <c:v>War  jemand für Dich da, wenn Du Hilfe brauchtest?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KJP'!$G$5:$G$9</c:f>
              <c:numCache>
                <c:formatCode>0.0</c:formatCode>
                <c:ptCount val="4"/>
                <c:pt idx="0">
                  <c:v>1.0526315789473684</c:v>
                </c:pt>
                <c:pt idx="1">
                  <c:v>1.0714285714285714</c:v>
                </c:pt>
                <c:pt idx="2">
                  <c:v>1.0204081632653061</c:v>
                </c:pt>
                <c:pt idx="3">
                  <c:v>1.1333333333333333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D8-4890-A9E7-5815F0316FB5}"/>
            </c:ext>
          </c:extLst>
        </c:ser>
        <c:ser>
          <c:idx val="6"/>
          <c:order val="6"/>
          <c:tx>
            <c:strRef>
              <c:f>'Pivot KJP'!$H$4</c:f>
              <c:strCache>
                <c:ptCount val="1"/>
                <c:pt idx="0">
                  <c:v>Wie lecker war Dein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KJP'!$H$5:$H$9</c:f>
              <c:numCache>
                <c:formatCode>0.0</c:formatCode>
                <c:ptCount val="4"/>
                <c:pt idx="0">
                  <c:v>1.5526315789473684</c:v>
                </c:pt>
                <c:pt idx="1">
                  <c:v>1.4761904761904763</c:v>
                </c:pt>
                <c:pt idx="2">
                  <c:v>1.4791666666666667</c:v>
                </c:pt>
                <c:pt idx="3">
                  <c:v>1.4666666666666666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D8-4890-A9E7-5815F0316FB5}"/>
            </c:ext>
          </c:extLst>
        </c:ser>
        <c:ser>
          <c:idx val="7"/>
          <c:order val="7"/>
          <c:tx>
            <c:strRef>
              <c:f>'Pivot KJP'!$I$4</c:f>
              <c:strCache>
                <c:ptCount val="1"/>
                <c:pt idx="0">
                  <c:v>Wie sauber war Deine  Station?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KJP'!$I$5:$I$9</c:f>
              <c:numCache>
                <c:formatCode>0.0</c:formatCode>
                <c:ptCount val="4"/>
                <c:pt idx="0">
                  <c:v>1.1052631578947369</c:v>
                </c:pt>
                <c:pt idx="1">
                  <c:v>1.1219512195121952</c:v>
                </c:pt>
                <c:pt idx="2">
                  <c:v>1.0612244897959184</c:v>
                </c:pt>
                <c:pt idx="3">
                  <c:v>1.1555555555555554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1D8-4890-A9E7-5815F0316FB5}"/>
            </c:ext>
          </c:extLst>
        </c:ser>
        <c:ser>
          <c:idx val="8"/>
          <c:order val="8"/>
          <c:tx>
            <c:strRef>
              <c:f>'Pivot KJP'!$J$4</c:f>
              <c:strCache>
                <c:ptCount val="1"/>
                <c:pt idx="0">
                  <c:v>Wie gut hat Dir die Klinikschule gefallen?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KJP'!$J$5:$J$9</c:f>
              <c:numCache>
                <c:formatCode>0.0</c:formatCode>
                <c:ptCount val="4"/>
                <c:pt idx="0">
                  <c:v>1.25</c:v>
                </c:pt>
                <c:pt idx="1">
                  <c:v>1.2250000000000001</c:v>
                </c:pt>
                <c:pt idx="2">
                  <c:v>1.1875</c:v>
                </c:pt>
                <c:pt idx="3">
                  <c:v>1.3571428571428572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D8-4890-A9E7-5815F0316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16511"/>
        <c:axId val="343430239"/>
      </c:barChart>
      <c:catAx>
        <c:axId val="34341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30239"/>
        <c:crosses val="autoZero"/>
        <c:auto val="1"/>
        <c:lblAlgn val="ctr"/>
        <c:lblOffset val="100"/>
        <c:noMultiLvlLbl val="0"/>
      </c:catAx>
      <c:valAx>
        <c:axId val="34343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1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KJP!PivotTable1</c:name>
    <c:fmtId val="20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KJP'!$B$4</c:f>
              <c:strCache>
                <c:ptCount val="1"/>
                <c:pt idx="0">
                  <c:v>Wie wohl hast Du Dich auf deiner Station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KJP'!$B$5:$B$11</c:f>
              <c:numCache>
                <c:formatCode>0.0</c:formatCode>
                <c:ptCount val="6"/>
                <c:pt idx="0">
                  <c:v>1.3055555555555556</c:v>
                </c:pt>
                <c:pt idx="1">
                  <c:v>1.5633802816901408</c:v>
                </c:pt>
                <c:pt idx="2">
                  <c:v>1.4680851063829787</c:v>
                </c:pt>
                <c:pt idx="3">
                  <c:v>1.2954545454545454</c:v>
                </c:pt>
                <c:pt idx="4">
                  <c:v>1.3478260869565217</c:v>
                </c:pt>
                <c:pt idx="5">
                  <c:v>1.3278688524590163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E-483B-A7C3-E93760FD29DD}"/>
            </c:ext>
          </c:extLst>
        </c:ser>
        <c:ser>
          <c:idx val="1"/>
          <c:order val="1"/>
          <c:tx>
            <c:strRef>
              <c:f>'Pivot KJP'!$C$4</c:f>
              <c:strCache>
                <c:ptCount val="1"/>
                <c:pt idx="0">
                  <c:v>Wie freundlich waren die Mitarbeiter des Krankenhauses zu Dir?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KJP'!$C$5:$C$11</c:f>
              <c:numCache>
                <c:formatCode>0.0</c:formatCode>
                <c:ptCount val="6"/>
                <c:pt idx="0">
                  <c:v>1.2777777777777777</c:v>
                </c:pt>
                <c:pt idx="1">
                  <c:v>1.3661971830985915</c:v>
                </c:pt>
                <c:pt idx="2">
                  <c:v>1.553191489361702</c:v>
                </c:pt>
                <c:pt idx="3">
                  <c:v>1.25</c:v>
                </c:pt>
                <c:pt idx="4">
                  <c:v>1.3913043478260869</c:v>
                </c:pt>
                <c:pt idx="5">
                  <c:v>1.1639344262295082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BE-483B-A7C3-E93760FD29DD}"/>
            </c:ext>
          </c:extLst>
        </c:ser>
        <c:ser>
          <c:idx val="2"/>
          <c:order val="2"/>
          <c:tx>
            <c:strRef>
              <c:f>'Pivot KJP'!$D$4</c:f>
              <c:strCache>
                <c:ptCount val="1"/>
                <c:pt idx="0">
                  <c:v>Wie war das Angebot an Beschäftigungsmöglichkeiten?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KJP'!$D$5:$D$11</c:f>
              <c:numCache>
                <c:formatCode>0.0</c:formatCode>
                <c:ptCount val="6"/>
                <c:pt idx="0">
                  <c:v>1.5277777777777777</c:v>
                </c:pt>
                <c:pt idx="1">
                  <c:v>1.5857142857142856</c:v>
                </c:pt>
                <c:pt idx="2">
                  <c:v>1.1914893617021276</c:v>
                </c:pt>
                <c:pt idx="3">
                  <c:v>1.1136363636363635</c:v>
                </c:pt>
                <c:pt idx="4">
                  <c:v>1.3043478260869565</c:v>
                </c:pt>
                <c:pt idx="5">
                  <c:v>1.4262295081967213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BE-483B-A7C3-E93760FD29DD}"/>
            </c:ext>
          </c:extLst>
        </c:ser>
        <c:ser>
          <c:idx val="3"/>
          <c:order val="3"/>
          <c:tx>
            <c:strRef>
              <c:f>'Pivot KJP'!$E$4</c:f>
              <c:strCache>
                <c:ptCount val="1"/>
                <c:pt idx="0">
                  <c:v>Wie gut wurden Dir Regeln oder Aufgaben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KJP'!$E$5:$E$11</c:f>
              <c:numCache>
                <c:formatCode>0.0</c:formatCode>
                <c:ptCount val="6"/>
                <c:pt idx="0">
                  <c:v>1.3888888888888888</c:v>
                </c:pt>
                <c:pt idx="1">
                  <c:v>1.3714285714285714</c:v>
                </c:pt>
                <c:pt idx="2">
                  <c:v>1.3617021276595744</c:v>
                </c:pt>
                <c:pt idx="3">
                  <c:v>1.2272727272727273</c:v>
                </c:pt>
                <c:pt idx="4">
                  <c:v>1.3913043478260869</c:v>
                </c:pt>
                <c:pt idx="5">
                  <c:v>1.2622950819672132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BE-483B-A7C3-E93760FD29DD}"/>
            </c:ext>
          </c:extLst>
        </c:ser>
        <c:ser>
          <c:idx val="4"/>
          <c:order val="4"/>
          <c:tx>
            <c:strRef>
              <c:f>'Pivot KJP'!$F$4</c:f>
              <c:strCache>
                <c:ptCount val="1"/>
                <c:pt idx="0">
                  <c:v>Hat man Dir zugehört, wenn Du Fragen hattest?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KJP'!$F$5:$F$11</c:f>
              <c:numCache>
                <c:formatCode>0.0</c:formatCode>
                <c:ptCount val="6"/>
                <c:pt idx="0">
                  <c:v>1.2777777777777777</c:v>
                </c:pt>
                <c:pt idx="1">
                  <c:v>1.2816901408450705</c:v>
                </c:pt>
                <c:pt idx="2">
                  <c:v>1.2765957446808511</c:v>
                </c:pt>
                <c:pt idx="3">
                  <c:v>1.1818181818181819</c:v>
                </c:pt>
                <c:pt idx="4">
                  <c:v>1.1086956521739131</c:v>
                </c:pt>
                <c:pt idx="5">
                  <c:v>1.2131147540983607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BE-483B-A7C3-E93760FD29DD}"/>
            </c:ext>
          </c:extLst>
        </c:ser>
        <c:ser>
          <c:idx val="5"/>
          <c:order val="5"/>
          <c:tx>
            <c:strRef>
              <c:f>'Pivot KJP'!$G$4</c:f>
              <c:strCache>
                <c:ptCount val="1"/>
                <c:pt idx="0">
                  <c:v>War  jemand für Dich da, wenn Du Hilfe brauchtest?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KJP'!$G$5:$G$11</c:f>
              <c:numCache>
                <c:formatCode>0.0</c:formatCode>
                <c:ptCount val="6"/>
                <c:pt idx="0">
                  <c:v>1.1388888888888888</c:v>
                </c:pt>
                <c:pt idx="1">
                  <c:v>1.3623188405797102</c:v>
                </c:pt>
                <c:pt idx="2">
                  <c:v>1.2553191489361701</c:v>
                </c:pt>
                <c:pt idx="3">
                  <c:v>1.1590909090909092</c:v>
                </c:pt>
                <c:pt idx="4">
                  <c:v>1.2608695652173914</c:v>
                </c:pt>
                <c:pt idx="5">
                  <c:v>1.2459016393442623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BE-483B-A7C3-E93760FD29DD}"/>
            </c:ext>
          </c:extLst>
        </c:ser>
        <c:ser>
          <c:idx val="6"/>
          <c:order val="6"/>
          <c:tx>
            <c:strRef>
              <c:f>'Pivot KJP'!$H$4</c:f>
              <c:strCache>
                <c:ptCount val="1"/>
                <c:pt idx="0">
                  <c:v>Wie lecker war Dein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KJP'!$H$5:$H$11</c:f>
              <c:numCache>
                <c:formatCode>0.0</c:formatCode>
                <c:ptCount val="6"/>
                <c:pt idx="0">
                  <c:v>1.4166666666666667</c:v>
                </c:pt>
                <c:pt idx="1">
                  <c:v>1.591549295774648</c:v>
                </c:pt>
                <c:pt idx="2">
                  <c:v>1.8085106382978724</c:v>
                </c:pt>
                <c:pt idx="3">
                  <c:v>1.175</c:v>
                </c:pt>
                <c:pt idx="4">
                  <c:v>1.5777777777777777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BE-483B-A7C3-E93760FD29DD}"/>
            </c:ext>
          </c:extLst>
        </c:ser>
        <c:ser>
          <c:idx val="7"/>
          <c:order val="7"/>
          <c:tx>
            <c:strRef>
              <c:f>'Pivot KJP'!$I$4</c:f>
              <c:strCache>
                <c:ptCount val="1"/>
                <c:pt idx="0">
                  <c:v>Wie sauber war Deine  Station?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KJP'!$I$5:$I$11</c:f>
              <c:numCache>
                <c:formatCode>0.0</c:formatCode>
                <c:ptCount val="6"/>
                <c:pt idx="0">
                  <c:v>1.1944444444444444</c:v>
                </c:pt>
                <c:pt idx="1">
                  <c:v>1.2535211267605635</c:v>
                </c:pt>
                <c:pt idx="2">
                  <c:v>1.2553191489361701</c:v>
                </c:pt>
                <c:pt idx="3">
                  <c:v>1.075</c:v>
                </c:pt>
                <c:pt idx="4">
                  <c:v>1.1333333333333333</c:v>
                </c:pt>
                <c:pt idx="5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BE-483B-A7C3-E93760FD29DD}"/>
            </c:ext>
          </c:extLst>
        </c:ser>
        <c:ser>
          <c:idx val="8"/>
          <c:order val="8"/>
          <c:tx>
            <c:strRef>
              <c:f>'Pivot KJP'!$J$4</c:f>
              <c:strCache>
                <c:ptCount val="1"/>
                <c:pt idx="0">
                  <c:v>Wie gut hat Dir die Klinikschule gefallen?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KJP'!$J$5:$J$11</c:f>
              <c:numCache>
                <c:formatCode>0.0</c:formatCode>
                <c:ptCount val="6"/>
                <c:pt idx="0">
                  <c:v>1.1875</c:v>
                </c:pt>
                <c:pt idx="1">
                  <c:v>1.2075471698113207</c:v>
                </c:pt>
                <c:pt idx="2">
                  <c:v>1.1063829787234043</c:v>
                </c:pt>
                <c:pt idx="3">
                  <c:v>1.0769230769230769</c:v>
                </c:pt>
                <c:pt idx="4">
                  <c:v>1.1777777777777778</c:v>
                </c:pt>
                <c:pt idx="5">
                  <c:v>1.1020408163265305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BE-483B-A7C3-E93760FD2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16511"/>
        <c:axId val="343430239"/>
      </c:barChart>
      <c:catAx>
        <c:axId val="34341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30239"/>
        <c:crosses val="autoZero"/>
        <c:auto val="1"/>
        <c:lblAlgn val="ctr"/>
        <c:lblOffset val="100"/>
        <c:noMultiLvlLbl val="0"/>
      </c:catAx>
      <c:valAx>
        <c:axId val="34343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1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4597" y="0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37D9B-328F-462A-9884-B290C8C42E52}" type="datetimeFigureOut">
              <a:rPr lang="de-DE" smtClean="0"/>
              <a:t>04.02.2026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4597" y="6456612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67939-84E3-43F9-87D5-00ABC5A8F7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48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4597" y="0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B943-A88D-4FBF-B56A-B20AE9C7AA6C}" type="datetimeFigureOut">
              <a:rPr lang="de-DE" smtClean="0"/>
              <a:t>04.02.2026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4597" y="6456612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886-DDB8-4D60-AB11-56E8CEF89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5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" y="1626501"/>
            <a:ext cx="12192000" cy="46524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www.skh-grossschweidnitz.de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fld id="{F0A8AF70-D5DC-4576-9D17-A44CE6DB042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Rechteck 11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4" y="1733177"/>
            <a:ext cx="12192000" cy="55245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73352"/>
            <a:ext cx="12192000" cy="5651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238502"/>
            <a:ext cx="12192000" cy="55245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4" y="218499"/>
            <a:ext cx="12192000" cy="15146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960" y="433392"/>
            <a:ext cx="9144000" cy="1069962"/>
          </a:xfrm>
        </p:spPr>
        <p:txBody>
          <a:bodyPr anchor="ctr">
            <a:normAutofit/>
          </a:bodyPr>
          <a:lstStyle>
            <a:lvl1pPr algn="l">
              <a:defRPr lang="de-DE" sz="2400" dirty="0">
                <a:solidFill>
                  <a:srgbClr val="358479"/>
                </a:solidFill>
                <a:latin typeface="Rotis SemiSans Std" panose="020E05030302020203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3960" y="1541402"/>
            <a:ext cx="9144000" cy="468000"/>
          </a:xfrm>
        </p:spPr>
        <p:txBody>
          <a:bodyPr anchor="ctr">
            <a:normAutofit/>
          </a:bodyPr>
          <a:lstStyle>
            <a:lvl1pPr marL="0" indent="0" algn="l">
              <a:buNone/>
              <a:defRPr lang="de-DE" sz="1900" baseline="0" dirty="0">
                <a:solidFill>
                  <a:schemeClr val="tx1"/>
                </a:solidFill>
                <a:latin typeface="Rotis SemiSans Std" panose="020E05030302020203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Name des Referenten | Name der Klinik / Abteilung / Station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9576658" y="433392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  <a:lvl2pPr>
              <a:defRPr>
                <a:latin typeface="Rotis SemiSans Std" panose="020E0503030202020304" pitchFamily="34" charset="0"/>
              </a:defRPr>
            </a:lvl2pPr>
            <a:lvl3pPr>
              <a:defRPr>
                <a:latin typeface="Rotis SemiSans Std" panose="020E0503030202020304" pitchFamily="34" charset="0"/>
              </a:defRPr>
            </a:lvl3pPr>
            <a:lvl4pPr>
              <a:defRPr>
                <a:latin typeface="Rotis SemiSans Std" panose="020E0503030202020304" pitchFamily="34" charset="0"/>
              </a:defRPr>
            </a:lvl4pPr>
            <a:lvl5pPr>
              <a:defRPr>
                <a:latin typeface="Rotis SemiSans Std" panose="020E05030302020203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627" y="6192573"/>
            <a:ext cx="2381582" cy="562053"/>
          </a:xfrm>
          <a:prstGeom prst="rect">
            <a:avLst/>
          </a:prstGeom>
        </p:spPr>
      </p:pic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tis SemiSans Std" panose="020E05030302020203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4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7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Rotis SemiSans Std" panose="020E05030302020203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Rotis SemiSans Std" panose="020E05030302020203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Rechteck 6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9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Rotis SemiSans Std" panose="020E05030302020203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tis SemiSans Std" panose="020E0503030202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1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tis SemiSans Std" panose="020E0503030202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5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www.skh-grossschweidnitz.de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AF70-D5DC-4576-9D17-A44CE6DB04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44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Auswertung kontinuierliche Patientenbefragung </a:t>
            </a:r>
            <a:r>
              <a:rPr lang="de-DE" dirty="0" smtClean="0"/>
              <a:t>KJPP 2025 </a:t>
            </a:r>
            <a:br>
              <a:rPr lang="de-DE" dirty="0" smtClean="0"/>
            </a:br>
            <a:r>
              <a:rPr lang="de-DE" dirty="0" smtClean="0"/>
              <a:t>4. Quartal 2025 + Jahresauswertung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de-DE" sz="1300" dirty="0" smtClean="0">
                <a:solidFill>
                  <a:prstClr val="black"/>
                </a:solidFill>
              </a:rPr>
              <a:t>Qualitätsmanagement, 04.02.2026</a:t>
            </a:r>
            <a:endParaRPr lang="de-DE" sz="1300" dirty="0">
              <a:solidFill>
                <a:prstClr val="black"/>
              </a:solidFill>
            </a:endParaRPr>
          </a:p>
          <a:p>
            <a:r>
              <a:rPr lang="de-DE" sz="1200" dirty="0" smtClean="0"/>
              <a:t>	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570" y="1048027"/>
            <a:ext cx="1184989" cy="98674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135" y="1411372"/>
            <a:ext cx="611226" cy="6112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0122" y="1319850"/>
            <a:ext cx="640275" cy="6077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4492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solidFill>
                  <a:prstClr val="black"/>
                </a:solidFill>
              </a:rPr>
              <a:t>Auswertung Patientenzufriedenheit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de-DE" sz="2600" u="sng" dirty="0">
                <a:solidFill>
                  <a:prstClr val="black"/>
                </a:solidFill>
              </a:rPr>
              <a:t>Befragungsteilnehmer: </a:t>
            </a:r>
            <a:endParaRPr lang="de-DE" sz="26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prstClr val="black"/>
                </a:solidFill>
              </a:rPr>
              <a:t> Patienten aller KJPP Stationen und </a:t>
            </a:r>
            <a:r>
              <a:rPr lang="de-DE" sz="2200" dirty="0" smtClean="0">
                <a:solidFill>
                  <a:prstClr val="black"/>
                </a:solidFill>
              </a:rPr>
              <a:t>Tageskliniken</a:t>
            </a:r>
            <a:endParaRPr lang="de-DE" sz="22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2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de-DE" sz="2600" u="sng" dirty="0">
                <a:solidFill>
                  <a:prstClr val="black"/>
                </a:solidFill>
              </a:rPr>
              <a:t>Befragungszyklus: </a:t>
            </a:r>
            <a:endParaRPr lang="de-DE" sz="26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prstClr val="black"/>
                </a:solidFill>
              </a:rPr>
              <a:t>Aushändigung des Fragebogens an jeden Patienten 1-3 Tage vor </a:t>
            </a:r>
            <a:r>
              <a:rPr lang="de-DE" sz="2200" dirty="0" smtClean="0">
                <a:solidFill>
                  <a:prstClr val="black"/>
                </a:solidFill>
              </a:rPr>
              <a:t>Entlassung/ Verlegung</a:t>
            </a:r>
            <a:endParaRPr lang="de-DE" sz="22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de-DE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sz="2600" u="sng" dirty="0">
                <a:solidFill>
                  <a:prstClr val="black"/>
                </a:solidFill>
              </a:rPr>
              <a:t>Präsentation der Auswertung erfolgt an: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 smtClean="0">
                <a:solidFill>
                  <a:prstClr val="black"/>
                </a:solidFill>
              </a:rPr>
              <a:t>KHL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 smtClean="0">
                <a:solidFill>
                  <a:prstClr val="black"/>
                </a:solidFill>
              </a:rPr>
              <a:t>CA </a:t>
            </a:r>
            <a:r>
              <a:rPr lang="de-DE" sz="1900" dirty="0">
                <a:solidFill>
                  <a:prstClr val="black"/>
                </a:solidFill>
              </a:rPr>
              <a:t>KJPP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 smtClean="0">
                <a:solidFill>
                  <a:prstClr val="black"/>
                </a:solidFill>
              </a:rPr>
              <a:t>PDL</a:t>
            </a:r>
            <a:endParaRPr lang="de-DE" sz="19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>
                <a:solidFill>
                  <a:prstClr val="black"/>
                </a:solidFill>
              </a:rPr>
              <a:t>Qualitätsmanagementbeauftragte =&gt; Weitergabe an das multiprofessionelle Team der Station/TK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>
                <a:solidFill>
                  <a:prstClr val="black"/>
                </a:solidFill>
              </a:rPr>
              <a:t>Veröffentlichung im </a:t>
            </a:r>
            <a:r>
              <a:rPr lang="de-DE" sz="1900" dirty="0" smtClean="0">
                <a:solidFill>
                  <a:prstClr val="black"/>
                </a:solidFill>
              </a:rPr>
              <a:t>Intranet und Internet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>
                <a:solidFill>
                  <a:prstClr val="black"/>
                </a:solidFill>
              </a:rPr>
              <a:t>z</a:t>
            </a:r>
            <a:r>
              <a:rPr lang="de-DE" sz="1900" dirty="0" smtClean="0">
                <a:solidFill>
                  <a:prstClr val="black"/>
                </a:solidFill>
              </a:rPr>
              <a:t>usätzlich erhalten die </a:t>
            </a:r>
            <a:r>
              <a:rPr lang="de-DE" sz="1900" dirty="0" err="1" smtClean="0">
                <a:solidFill>
                  <a:prstClr val="black"/>
                </a:solidFill>
              </a:rPr>
              <a:t>Stationen+PDL+PDBL</a:t>
            </a:r>
            <a:r>
              <a:rPr lang="de-DE" sz="1900" dirty="0" smtClean="0">
                <a:solidFill>
                  <a:prstClr val="black"/>
                </a:solidFill>
              </a:rPr>
              <a:t> eine monatliche Auswertung der Freitexte und des Fragebogens</a:t>
            </a:r>
            <a:endParaRPr lang="de-DE" sz="1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www.skh-grossschweidnitz.de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57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649" y="118005"/>
            <a:ext cx="10515600" cy="1325563"/>
          </a:xfrm>
        </p:spPr>
        <p:txBody>
          <a:bodyPr>
            <a:normAutofit/>
          </a:bodyPr>
          <a:lstStyle/>
          <a:p>
            <a:r>
              <a:rPr lang="de-DE" sz="2800" b="1" dirty="0"/>
              <a:t>Auswertung Patientenzufriedenheit </a:t>
            </a:r>
            <a:r>
              <a:rPr lang="de-DE" sz="2800" b="1" dirty="0" smtClean="0"/>
              <a:t>– Oktober</a:t>
            </a:r>
            <a:br>
              <a:rPr lang="de-DE" sz="2800" b="1" dirty="0" smtClean="0"/>
            </a:br>
            <a:r>
              <a:rPr lang="de-DE" sz="1800" dirty="0" smtClean="0"/>
              <a:t>Benotung </a:t>
            </a:r>
            <a:r>
              <a:rPr lang="de-DE" sz="1800" dirty="0"/>
              <a:t>1-3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www.skh-grossschweidnitz.de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3</a:t>
            </a:fld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150646"/>
              </p:ext>
            </p:extLst>
          </p:nvPr>
        </p:nvGraphicFramePr>
        <p:xfrm>
          <a:off x="569620" y="4025908"/>
          <a:ext cx="11106566" cy="19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075379"/>
              </p:ext>
            </p:extLst>
          </p:nvPr>
        </p:nvGraphicFramePr>
        <p:xfrm>
          <a:off x="569620" y="1172308"/>
          <a:ext cx="11106566" cy="2756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642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www.skh-grossschweidnitz.de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4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000369" y="393170"/>
            <a:ext cx="77528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Auswertung Patientenzufriedenheit – </a:t>
            </a:r>
            <a:r>
              <a:rPr lang="de-DE" sz="2800" b="1" dirty="0" smtClean="0"/>
              <a:t>November</a:t>
            </a:r>
          </a:p>
          <a:p>
            <a:r>
              <a:rPr lang="de-DE" dirty="0" smtClean="0"/>
              <a:t>Benotung </a:t>
            </a:r>
            <a:r>
              <a:rPr lang="de-DE" dirty="0"/>
              <a:t>1-3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512179"/>
              </p:ext>
            </p:extLst>
          </p:nvPr>
        </p:nvGraphicFramePr>
        <p:xfrm>
          <a:off x="944745" y="1193389"/>
          <a:ext cx="10409055" cy="258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590071"/>
              </p:ext>
            </p:extLst>
          </p:nvPr>
        </p:nvGraphicFramePr>
        <p:xfrm>
          <a:off x="944745" y="3860800"/>
          <a:ext cx="10409055" cy="229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992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www.skh-grossschweidnitz.de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39260" y="354093"/>
            <a:ext cx="80420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Auswertung Patientenzufriedenheit – </a:t>
            </a:r>
            <a:r>
              <a:rPr lang="de-DE" sz="2800" b="1" dirty="0" smtClean="0"/>
              <a:t>Dezember</a:t>
            </a:r>
          </a:p>
          <a:p>
            <a:r>
              <a:rPr lang="de-DE" dirty="0" smtClean="0"/>
              <a:t>Benotung </a:t>
            </a:r>
            <a:r>
              <a:rPr lang="de-DE" dirty="0"/>
              <a:t>1-3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46322"/>
              </p:ext>
            </p:extLst>
          </p:nvPr>
        </p:nvGraphicFramePr>
        <p:xfrm>
          <a:off x="539261" y="1154312"/>
          <a:ext cx="10886832" cy="2433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450798"/>
              </p:ext>
            </p:extLst>
          </p:nvPr>
        </p:nvGraphicFramePr>
        <p:xfrm>
          <a:off x="539259" y="3767014"/>
          <a:ext cx="10886833" cy="217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868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www.skh-grossschweidnitz.de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39260" y="354093"/>
            <a:ext cx="80420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Auswertung Patientenzufriedenheit </a:t>
            </a:r>
            <a:r>
              <a:rPr lang="de-DE" sz="2800" b="1" dirty="0" smtClean="0"/>
              <a:t>für das Jahr 2025</a:t>
            </a:r>
          </a:p>
          <a:p>
            <a:r>
              <a:rPr lang="de-DE" dirty="0" smtClean="0"/>
              <a:t>Benotung </a:t>
            </a:r>
            <a:r>
              <a:rPr lang="de-DE" dirty="0"/>
              <a:t>1-3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027569"/>
              </p:ext>
            </p:extLst>
          </p:nvPr>
        </p:nvGraphicFramePr>
        <p:xfrm>
          <a:off x="624314" y="3704492"/>
          <a:ext cx="10622024" cy="217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312804"/>
              </p:ext>
            </p:extLst>
          </p:nvPr>
        </p:nvGraphicFramePr>
        <p:xfrm>
          <a:off x="624314" y="1154312"/>
          <a:ext cx="10622024" cy="245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932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tis SemiSans">
      <a:majorFont>
        <a:latin typeface="Rotis SemiSans Std"/>
        <a:ea typeface=""/>
        <a:cs typeface=""/>
      </a:majorFont>
      <a:minorFont>
        <a:latin typeface="Rotis SemiSans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H Großschweidnitz_2022 (1).pptx" id="{5A82676C-5336-42C0-9128-A2B64EC1D0D9}" vid="{91014BC1-CE4E-4F5F-BE05-B376627B7C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Präsentation_aktuell 2022</Template>
  <TotalTime>0</TotalTime>
  <Words>119</Words>
  <Application>Microsoft Office PowerPoint</Application>
  <PresentationFormat>Breitbild</PresentationFormat>
  <Paragraphs>38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Rotis SemiSans Std</vt:lpstr>
      <vt:lpstr>Wingdings</vt:lpstr>
      <vt:lpstr>Office Theme</vt:lpstr>
      <vt:lpstr>Auswertung kontinuierliche Patientenbefragung KJPP 2025  4. Quartal 2025 + Jahresauswertung</vt:lpstr>
      <vt:lpstr>Auswertung Patientenzufriedenheit</vt:lpstr>
      <vt:lpstr>Auswertung Patientenzufriedenheit – Oktober Benotung 1-3</vt:lpstr>
      <vt:lpstr>PowerPoint-Präsentation</vt:lpstr>
      <vt:lpstr>PowerPoint-Präsentation</vt:lpstr>
      <vt:lpstr>PowerPoint-Präsentation</vt:lpstr>
    </vt:vector>
  </TitlesOfParts>
  <Company>SKHGR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Auswertung kontinuierliche Patientenbefragung 2022 Station 30</dc:title>
  <dc:creator>Exner, Hanna</dc:creator>
  <cp:lastModifiedBy>Stoll, Franziska</cp:lastModifiedBy>
  <cp:revision>239</cp:revision>
  <cp:lastPrinted>2025-10-02T11:49:03Z</cp:lastPrinted>
  <dcterms:created xsi:type="dcterms:W3CDTF">2023-04-14T09:20:23Z</dcterms:created>
  <dcterms:modified xsi:type="dcterms:W3CDTF">2026-02-04T10:22:23Z</dcterms:modified>
</cp:coreProperties>
</file>