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58" r:id="rId4"/>
  </p:sldIdLst>
  <p:sldSz cx="12192000" cy="6858000"/>
  <p:notesSz cx="6797675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84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[Fragebogen KJP 2025 Pivot.xlsx]Pivot KJP!PivotTable1</c:name>
    <c:fmtId val="358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b="1" dirty="0" smtClean="0"/>
              <a:t>Tageskliniken</a:t>
            </a:r>
            <a:endParaRPr lang="de-D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2.9705549491272496E-2"/>
          <c:y val="9.6974938460810609E-2"/>
          <c:w val="0.94307154525257264"/>
          <c:h val="0.672423246139541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'Pivot KJP'!$B$3</c:f>
              <c:strCache>
                <c:ptCount val="1"/>
                <c:pt idx="0">
                  <c:v>Wie wohl hast Du Dich auf deiner Station gefühlt?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HY</c:v>
                </c:pt>
                <c:pt idx="2">
                  <c:v>TK KJPP GR</c:v>
                </c:pt>
                <c:pt idx="3">
                  <c:v>TK KJPP WSW</c:v>
                </c:pt>
              </c:strCache>
            </c:strRef>
          </c:cat>
          <c:val>
            <c:numRef>
              <c:f>'Pivot KJP'!$B$4:$B$8</c:f>
              <c:numCache>
                <c:formatCode>0.0</c:formatCode>
                <c:ptCount val="4"/>
                <c:pt idx="0">
                  <c:v>1.2</c:v>
                </c:pt>
                <c:pt idx="1">
                  <c:v>1.0666666666666667</c:v>
                </c:pt>
                <c:pt idx="2">
                  <c:v>1.2</c:v>
                </c:pt>
                <c:pt idx="3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B1-433C-8C5E-2319C03006A0}"/>
            </c:ext>
          </c:extLst>
        </c:ser>
        <c:ser>
          <c:idx val="1"/>
          <c:order val="1"/>
          <c:tx>
            <c:strRef>
              <c:f>'Pivot KJP'!$C$3</c:f>
              <c:strCache>
                <c:ptCount val="1"/>
                <c:pt idx="0">
                  <c:v>Wie lecker war Dein Essen?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HY</c:v>
                </c:pt>
                <c:pt idx="2">
                  <c:v>TK KJPP GR</c:v>
                </c:pt>
                <c:pt idx="3">
                  <c:v>TK KJPP WSW</c:v>
                </c:pt>
              </c:strCache>
            </c:strRef>
          </c:cat>
          <c:val>
            <c:numRef>
              <c:f>'Pivot KJP'!$C$4:$C$8</c:f>
              <c:numCache>
                <c:formatCode>0.0</c:formatCode>
                <c:ptCount val="4"/>
                <c:pt idx="0">
                  <c:v>1.5</c:v>
                </c:pt>
                <c:pt idx="1">
                  <c:v>1.5333333333333334</c:v>
                </c:pt>
                <c:pt idx="2">
                  <c:v>1.6</c:v>
                </c:pt>
                <c:pt idx="3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B1-433C-8C5E-2319C03006A0}"/>
            </c:ext>
          </c:extLst>
        </c:ser>
        <c:ser>
          <c:idx val="2"/>
          <c:order val="2"/>
          <c:tx>
            <c:strRef>
              <c:f>'Pivot KJP'!$D$3</c:f>
              <c:strCache>
                <c:ptCount val="1"/>
                <c:pt idx="0">
                  <c:v>Wie gut hat Dir die Klinikschule gefallen?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HY</c:v>
                </c:pt>
                <c:pt idx="2">
                  <c:v>TK KJPP GR</c:v>
                </c:pt>
                <c:pt idx="3">
                  <c:v>TK KJPP WSW</c:v>
                </c:pt>
              </c:strCache>
            </c:strRef>
          </c:cat>
          <c:val>
            <c:numRef>
              <c:f>'Pivot KJP'!$D$4:$D$8</c:f>
              <c:numCache>
                <c:formatCode>0.0</c:formatCode>
                <c:ptCount val="4"/>
                <c:pt idx="0">
                  <c:v>1.4</c:v>
                </c:pt>
                <c:pt idx="1">
                  <c:v>1.3333333333333333</c:v>
                </c:pt>
                <c:pt idx="2">
                  <c:v>1.4444444444444444</c:v>
                </c:pt>
                <c:pt idx="3">
                  <c:v>1.3333333333333333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B1-433C-8C5E-2319C03006A0}"/>
            </c:ext>
          </c:extLst>
        </c:ser>
        <c:ser>
          <c:idx val="3"/>
          <c:order val="3"/>
          <c:tx>
            <c:strRef>
              <c:f>'Pivot KJP'!$E$3</c:f>
              <c:strCache>
                <c:ptCount val="1"/>
                <c:pt idx="0">
                  <c:v>Wie sauber war Deine  Station?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HY</c:v>
                </c:pt>
                <c:pt idx="2">
                  <c:v>TK KJPP GR</c:v>
                </c:pt>
                <c:pt idx="3">
                  <c:v>TK KJPP WSW</c:v>
                </c:pt>
              </c:strCache>
            </c:strRef>
          </c:cat>
          <c:val>
            <c:numRef>
              <c:f>'Pivot KJP'!$E$4:$E$8</c:f>
              <c:numCache>
                <c:formatCode>0.0</c:formatCode>
                <c:ptCount val="4"/>
                <c:pt idx="0">
                  <c:v>1.1000000000000001</c:v>
                </c:pt>
                <c:pt idx="1">
                  <c:v>1.0666666666666667</c:v>
                </c:pt>
                <c:pt idx="2">
                  <c:v>1.1111111111111112</c:v>
                </c:pt>
                <c:pt idx="3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B1-433C-8C5E-2319C03006A0}"/>
            </c:ext>
          </c:extLst>
        </c:ser>
        <c:ser>
          <c:idx val="4"/>
          <c:order val="4"/>
          <c:tx>
            <c:strRef>
              <c:f>'Pivot KJP'!$F$3</c:f>
              <c:strCache>
                <c:ptCount val="1"/>
                <c:pt idx="0">
                  <c:v>Wie freundlich waren die Mitarbeiter des Krankenhauses zu Dir?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HY</c:v>
                </c:pt>
                <c:pt idx="2">
                  <c:v>TK KJPP GR</c:v>
                </c:pt>
                <c:pt idx="3">
                  <c:v>TK KJPP WSW</c:v>
                </c:pt>
              </c:strCache>
            </c:strRef>
          </c:cat>
          <c:val>
            <c:numRef>
              <c:f>'Pivot KJP'!$F$4:$F$8</c:f>
              <c:numCache>
                <c:formatCode>0.0</c:formatCode>
                <c:ptCount val="4"/>
                <c:pt idx="0">
                  <c:v>1</c:v>
                </c:pt>
                <c:pt idx="1">
                  <c:v>1.0666666666666667</c:v>
                </c:pt>
                <c:pt idx="2">
                  <c:v>1</c:v>
                </c:pt>
                <c:pt idx="3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B1-433C-8C5E-2319C03006A0}"/>
            </c:ext>
          </c:extLst>
        </c:ser>
        <c:ser>
          <c:idx val="5"/>
          <c:order val="5"/>
          <c:tx>
            <c:strRef>
              <c:f>'Pivot KJP'!$G$3</c:f>
              <c:strCache>
                <c:ptCount val="1"/>
                <c:pt idx="0">
                  <c:v>Wie war das Angebot an Beschäftigungsmöglichkeiten?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HY</c:v>
                </c:pt>
                <c:pt idx="2">
                  <c:v>TK KJPP GR</c:v>
                </c:pt>
                <c:pt idx="3">
                  <c:v>TK KJPP WSW</c:v>
                </c:pt>
              </c:strCache>
            </c:strRef>
          </c:cat>
          <c:val>
            <c:numRef>
              <c:f>'Pivot KJP'!$G$4:$G$8</c:f>
              <c:numCache>
                <c:formatCode>0.0</c:formatCode>
                <c:ptCount val="4"/>
                <c:pt idx="0">
                  <c:v>1.1000000000000001</c:v>
                </c:pt>
                <c:pt idx="1">
                  <c:v>1.1333333333333333</c:v>
                </c:pt>
                <c:pt idx="2">
                  <c:v>1.1000000000000001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B1-433C-8C5E-2319C03006A0}"/>
            </c:ext>
          </c:extLst>
        </c:ser>
        <c:ser>
          <c:idx val="6"/>
          <c:order val="6"/>
          <c:tx>
            <c:strRef>
              <c:f>'Pivot KJP'!$H$3</c:f>
              <c:strCache>
                <c:ptCount val="1"/>
                <c:pt idx="0">
                  <c:v>Wie gut wurden Dir Regeln oder Aufgaben erklärt?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HY</c:v>
                </c:pt>
                <c:pt idx="2">
                  <c:v>TK KJPP GR</c:v>
                </c:pt>
                <c:pt idx="3">
                  <c:v>TK KJPP WSW</c:v>
                </c:pt>
              </c:strCache>
            </c:strRef>
          </c:cat>
          <c:val>
            <c:numRef>
              <c:f>'Pivot KJP'!$H$4:$H$8</c:f>
              <c:numCache>
                <c:formatCode>0.0</c:formatCode>
                <c:ptCount val="4"/>
                <c:pt idx="0">
                  <c:v>1.1000000000000001</c:v>
                </c:pt>
                <c:pt idx="1">
                  <c:v>1.3333333333333333</c:v>
                </c:pt>
                <c:pt idx="2">
                  <c:v>1.1000000000000001</c:v>
                </c:pt>
                <c:pt idx="3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B1-433C-8C5E-2319C03006A0}"/>
            </c:ext>
          </c:extLst>
        </c:ser>
        <c:ser>
          <c:idx val="7"/>
          <c:order val="7"/>
          <c:tx>
            <c:strRef>
              <c:f>'Pivot KJP'!$I$3</c:f>
              <c:strCache>
                <c:ptCount val="1"/>
                <c:pt idx="0">
                  <c:v>Hat man Dir zugehört, wenn Du Fragen hattest?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HY</c:v>
                </c:pt>
                <c:pt idx="2">
                  <c:v>TK KJPP GR</c:v>
                </c:pt>
                <c:pt idx="3">
                  <c:v>TK KJPP WSW</c:v>
                </c:pt>
              </c:strCache>
            </c:strRef>
          </c:cat>
          <c:val>
            <c:numRef>
              <c:f>'Pivot KJP'!$I$4:$I$8</c:f>
              <c:numCache>
                <c:formatCode>0.0</c:formatCode>
                <c:ptCount val="4"/>
                <c:pt idx="0">
                  <c:v>1</c:v>
                </c:pt>
                <c:pt idx="1">
                  <c:v>1.1333333333333333</c:v>
                </c:pt>
                <c:pt idx="2">
                  <c:v>1.1000000000000001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FB1-433C-8C5E-2319C03006A0}"/>
            </c:ext>
          </c:extLst>
        </c:ser>
        <c:ser>
          <c:idx val="8"/>
          <c:order val="8"/>
          <c:tx>
            <c:strRef>
              <c:f>'Pivot KJP'!$J$3</c:f>
              <c:strCache>
                <c:ptCount val="1"/>
                <c:pt idx="0">
                  <c:v>War  jemand für Dich da, wenn Du Hilfe brauchtest?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'Pivot KJP'!$A$4:$A$8</c:f>
              <c:strCache>
                <c:ptCount val="4"/>
                <c:pt idx="0">
                  <c:v>37</c:v>
                </c:pt>
                <c:pt idx="1">
                  <c:v>TK KJPP HY</c:v>
                </c:pt>
                <c:pt idx="2">
                  <c:v>TK KJPP GR</c:v>
                </c:pt>
                <c:pt idx="3">
                  <c:v>TK KJPP WSW</c:v>
                </c:pt>
              </c:strCache>
            </c:strRef>
          </c:cat>
          <c:val>
            <c:numRef>
              <c:f>'Pivot KJP'!$J$4:$J$8</c:f>
              <c:numCache>
                <c:formatCode>0.0</c:formatCode>
                <c:ptCount val="4"/>
                <c:pt idx="0">
                  <c:v>1.1000000000000001</c:v>
                </c:pt>
                <c:pt idx="1">
                  <c:v>1.0666666666666667</c:v>
                </c:pt>
                <c:pt idx="2">
                  <c:v>1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B1-433C-8C5E-2319C03006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0095464"/>
        <c:axId val="590097032"/>
      </c:barChart>
      <c:catAx>
        <c:axId val="590095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90097032"/>
        <c:crosses val="autoZero"/>
        <c:auto val="1"/>
        <c:lblAlgn val="ctr"/>
        <c:lblOffset val="100"/>
        <c:noMultiLvlLbl val="0"/>
      </c:catAx>
      <c:valAx>
        <c:axId val="590097032"/>
        <c:scaling>
          <c:orientation val="minMax"/>
          <c:max val="2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90095464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358479"/>
      </a:solidFill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[Fragebogen KJP 2025 Pivot.xlsx]Pivot KJP!PivotTable1</c:name>
    <c:fmtId val="36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9.1764967899350708E-2"/>
          <c:y val="3.5430931144476728E-2"/>
          <c:w val="0.86972858606094217"/>
          <c:h val="0.499432637802474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'Pivot KJP'!$B$3</c:f>
              <c:strCache>
                <c:ptCount val="1"/>
                <c:pt idx="0">
                  <c:v>Wie wohl hast Du Dich auf deiner Station gefühlt?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'Pivot KJP'!$A$4:$A$10</c:f>
              <c:strCache>
                <c:ptCount val="6"/>
                <c:pt idx="0">
                  <c:v>36</c:v>
                </c:pt>
                <c:pt idx="1">
                  <c:v>42 B</c:v>
                </c:pt>
                <c:pt idx="2">
                  <c:v>43 B</c:v>
                </c:pt>
                <c:pt idx="3">
                  <c:v>42 A</c:v>
                </c:pt>
                <c:pt idx="4">
                  <c:v>43 A</c:v>
                </c:pt>
                <c:pt idx="5">
                  <c:v>64 E-K-B</c:v>
                </c:pt>
              </c:strCache>
            </c:strRef>
          </c:cat>
          <c:val>
            <c:numRef>
              <c:f>'Pivot KJP'!$B$4:$B$10</c:f>
              <c:numCache>
                <c:formatCode>0.0</c:formatCode>
                <c:ptCount val="6"/>
                <c:pt idx="0">
                  <c:v>1.2222222222222223</c:v>
                </c:pt>
                <c:pt idx="1">
                  <c:v>1.2727272727272727</c:v>
                </c:pt>
                <c:pt idx="2">
                  <c:v>1.3333333333333333</c:v>
                </c:pt>
                <c:pt idx="3">
                  <c:v>1.625</c:v>
                </c:pt>
                <c:pt idx="4">
                  <c:v>1.2</c:v>
                </c:pt>
                <c:pt idx="5">
                  <c:v>1.4444444444444444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44-4FCC-9812-45FAF7087895}"/>
            </c:ext>
          </c:extLst>
        </c:ser>
        <c:ser>
          <c:idx val="1"/>
          <c:order val="1"/>
          <c:tx>
            <c:strRef>
              <c:f>'Pivot KJP'!$C$3</c:f>
              <c:strCache>
                <c:ptCount val="1"/>
                <c:pt idx="0">
                  <c:v>Wie lecker war Dein Essen?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'Pivot KJP'!$A$4:$A$10</c:f>
              <c:strCache>
                <c:ptCount val="6"/>
                <c:pt idx="0">
                  <c:v>36</c:v>
                </c:pt>
                <c:pt idx="1">
                  <c:v>42 B</c:v>
                </c:pt>
                <c:pt idx="2">
                  <c:v>43 B</c:v>
                </c:pt>
                <c:pt idx="3">
                  <c:v>42 A</c:v>
                </c:pt>
                <c:pt idx="4">
                  <c:v>43 A</c:v>
                </c:pt>
                <c:pt idx="5">
                  <c:v>64 E-K-B</c:v>
                </c:pt>
              </c:strCache>
            </c:strRef>
          </c:cat>
          <c:val>
            <c:numRef>
              <c:f>'Pivot KJP'!$C$4:$C$10</c:f>
              <c:numCache>
                <c:formatCode>0.0</c:formatCode>
                <c:ptCount val="6"/>
                <c:pt idx="0">
                  <c:v>1.4444444444444444</c:v>
                </c:pt>
                <c:pt idx="1">
                  <c:v>1.6363636363636365</c:v>
                </c:pt>
                <c:pt idx="2">
                  <c:v>1.25</c:v>
                </c:pt>
                <c:pt idx="3">
                  <c:v>1.6875</c:v>
                </c:pt>
                <c:pt idx="4">
                  <c:v>1.3</c:v>
                </c:pt>
                <c:pt idx="5">
                  <c:v>1.6111111111111112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44-4FCC-9812-45FAF7087895}"/>
            </c:ext>
          </c:extLst>
        </c:ser>
        <c:ser>
          <c:idx val="2"/>
          <c:order val="2"/>
          <c:tx>
            <c:strRef>
              <c:f>'Pivot KJP'!$D$3</c:f>
              <c:strCache>
                <c:ptCount val="1"/>
                <c:pt idx="0">
                  <c:v>Wie gut hat Dir die Klinikschule gefallen?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'Pivot KJP'!$A$4:$A$10</c:f>
              <c:strCache>
                <c:ptCount val="6"/>
                <c:pt idx="0">
                  <c:v>36</c:v>
                </c:pt>
                <c:pt idx="1">
                  <c:v>42 B</c:v>
                </c:pt>
                <c:pt idx="2">
                  <c:v>43 B</c:v>
                </c:pt>
                <c:pt idx="3">
                  <c:v>42 A</c:v>
                </c:pt>
                <c:pt idx="4">
                  <c:v>43 A</c:v>
                </c:pt>
                <c:pt idx="5">
                  <c:v>64 E-K-B</c:v>
                </c:pt>
              </c:strCache>
            </c:strRef>
          </c:cat>
          <c:val>
            <c:numRef>
              <c:f>'Pivot KJP'!$D$4:$D$10</c:f>
              <c:numCache>
                <c:formatCode>0.0</c:formatCode>
                <c:ptCount val="6"/>
                <c:pt idx="0">
                  <c:v>1.125</c:v>
                </c:pt>
                <c:pt idx="1">
                  <c:v>1</c:v>
                </c:pt>
                <c:pt idx="2">
                  <c:v>1.125</c:v>
                </c:pt>
                <c:pt idx="3">
                  <c:v>1.3571428571428572</c:v>
                </c:pt>
                <c:pt idx="4">
                  <c:v>1.3</c:v>
                </c:pt>
                <c:pt idx="5">
                  <c:v>1.125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44-4FCC-9812-45FAF7087895}"/>
            </c:ext>
          </c:extLst>
        </c:ser>
        <c:ser>
          <c:idx val="3"/>
          <c:order val="3"/>
          <c:tx>
            <c:strRef>
              <c:f>'Pivot KJP'!$E$3</c:f>
              <c:strCache>
                <c:ptCount val="1"/>
                <c:pt idx="0">
                  <c:v>Wie sauber war Deine  Station?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'Pivot KJP'!$A$4:$A$10</c:f>
              <c:strCache>
                <c:ptCount val="6"/>
                <c:pt idx="0">
                  <c:v>36</c:v>
                </c:pt>
                <c:pt idx="1">
                  <c:v>42 B</c:v>
                </c:pt>
                <c:pt idx="2">
                  <c:v>43 B</c:v>
                </c:pt>
                <c:pt idx="3">
                  <c:v>42 A</c:v>
                </c:pt>
                <c:pt idx="4">
                  <c:v>43 A</c:v>
                </c:pt>
                <c:pt idx="5">
                  <c:v>64 E-K-B</c:v>
                </c:pt>
              </c:strCache>
            </c:strRef>
          </c:cat>
          <c:val>
            <c:numRef>
              <c:f>'Pivot KJP'!$E$4:$E$10</c:f>
              <c:numCache>
                <c:formatCode>0.0</c:formatCode>
                <c:ptCount val="6"/>
                <c:pt idx="0">
                  <c:v>1.1111111111111112</c:v>
                </c:pt>
                <c:pt idx="1">
                  <c:v>1</c:v>
                </c:pt>
                <c:pt idx="2">
                  <c:v>1</c:v>
                </c:pt>
                <c:pt idx="3">
                  <c:v>1.25</c:v>
                </c:pt>
                <c:pt idx="4">
                  <c:v>1</c:v>
                </c:pt>
                <c:pt idx="5">
                  <c:v>1.1666666666666667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44-4FCC-9812-45FAF7087895}"/>
            </c:ext>
          </c:extLst>
        </c:ser>
        <c:ser>
          <c:idx val="4"/>
          <c:order val="4"/>
          <c:tx>
            <c:strRef>
              <c:f>'Pivot KJP'!$F$3</c:f>
              <c:strCache>
                <c:ptCount val="1"/>
                <c:pt idx="0">
                  <c:v>Wie freundlich waren die Mitarbeiter des Krankenhauses zu Dir?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'Pivot KJP'!$A$4:$A$10</c:f>
              <c:strCache>
                <c:ptCount val="6"/>
                <c:pt idx="0">
                  <c:v>36</c:v>
                </c:pt>
                <c:pt idx="1">
                  <c:v>42 B</c:v>
                </c:pt>
                <c:pt idx="2">
                  <c:v>43 B</c:v>
                </c:pt>
                <c:pt idx="3">
                  <c:v>42 A</c:v>
                </c:pt>
                <c:pt idx="4">
                  <c:v>43 A</c:v>
                </c:pt>
                <c:pt idx="5">
                  <c:v>64 E-K-B</c:v>
                </c:pt>
              </c:strCache>
            </c:strRef>
          </c:cat>
          <c:val>
            <c:numRef>
              <c:f>'Pivot KJP'!$F$4:$F$10</c:f>
              <c:numCache>
                <c:formatCode>0.0</c:formatCode>
                <c:ptCount val="6"/>
                <c:pt idx="0">
                  <c:v>1.4444444444444444</c:v>
                </c:pt>
                <c:pt idx="1">
                  <c:v>1.4545454545454546</c:v>
                </c:pt>
                <c:pt idx="2">
                  <c:v>1.3333333333333333</c:v>
                </c:pt>
                <c:pt idx="3">
                  <c:v>1.4375</c:v>
                </c:pt>
                <c:pt idx="4">
                  <c:v>1.1000000000000001</c:v>
                </c:pt>
                <c:pt idx="5">
                  <c:v>1.1111111111111112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44-4FCC-9812-45FAF7087895}"/>
            </c:ext>
          </c:extLst>
        </c:ser>
        <c:ser>
          <c:idx val="5"/>
          <c:order val="5"/>
          <c:tx>
            <c:strRef>
              <c:f>'Pivot KJP'!$G$3</c:f>
              <c:strCache>
                <c:ptCount val="1"/>
                <c:pt idx="0">
                  <c:v>Wie war das Angebot an Beschäftigungsmöglichkeiten?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'Pivot KJP'!$A$4:$A$10</c:f>
              <c:strCache>
                <c:ptCount val="6"/>
                <c:pt idx="0">
                  <c:v>36</c:v>
                </c:pt>
                <c:pt idx="1">
                  <c:v>42 B</c:v>
                </c:pt>
                <c:pt idx="2">
                  <c:v>43 B</c:v>
                </c:pt>
                <c:pt idx="3">
                  <c:v>42 A</c:v>
                </c:pt>
                <c:pt idx="4">
                  <c:v>43 A</c:v>
                </c:pt>
                <c:pt idx="5">
                  <c:v>64 E-K-B</c:v>
                </c:pt>
              </c:strCache>
            </c:strRef>
          </c:cat>
          <c:val>
            <c:numRef>
              <c:f>'Pivot KJP'!$G$4:$G$10</c:f>
              <c:numCache>
                <c:formatCode>0.0</c:formatCode>
                <c:ptCount val="6"/>
                <c:pt idx="0">
                  <c:v>1.6666666666666667</c:v>
                </c:pt>
                <c:pt idx="1">
                  <c:v>1.0909090909090908</c:v>
                </c:pt>
                <c:pt idx="2">
                  <c:v>1.2222222222222223</c:v>
                </c:pt>
                <c:pt idx="3">
                  <c:v>1.8</c:v>
                </c:pt>
                <c:pt idx="4">
                  <c:v>1</c:v>
                </c:pt>
                <c:pt idx="5">
                  <c:v>1.6111111111111112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C44-4FCC-9812-45FAF7087895}"/>
            </c:ext>
          </c:extLst>
        </c:ser>
        <c:ser>
          <c:idx val="6"/>
          <c:order val="6"/>
          <c:tx>
            <c:strRef>
              <c:f>'Pivot KJP'!$H$3</c:f>
              <c:strCache>
                <c:ptCount val="1"/>
                <c:pt idx="0">
                  <c:v>Wie gut wurden Dir Regeln oder Aufgaben erklärt?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'Pivot KJP'!$A$4:$A$10</c:f>
              <c:strCache>
                <c:ptCount val="6"/>
                <c:pt idx="0">
                  <c:v>36</c:v>
                </c:pt>
                <c:pt idx="1">
                  <c:v>42 B</c:v>
                </c:pt>
                <c:pt idx="2">
                  <c:v>43 B</c:v>
                </c:pt>
                <c:pt idx="3">
                  <c:v>42 A</c:v>
                </c:pt>
                <c:pt idx="4">
                  <c:v>43 A</c:v>
                </c:pt>
                <c:pt idx="5">
                  <c:v>64 E-K-B</c:v>
                </c:pt>
              </c:strCache>
            </c:strRef>
          </c:cat>
          <c:val>
            <c:numRef>
              <c:f>'Pivot KJP'!$H$4:$H$10</c:f>
              <c:numCache>
                <c:formatCode>0.0</c:formatCode>
                <c:ptCount val="6"/>
                <c:pt idx="0">
                  <c:v>1.4444444444444444</c:v>
                </c:pt>
                <c:pt idx="1">
                  <c:v>1.2727272727272727</c:v>
                </c:pt>
                <c:pt idx="2">
                  <c:v>1.3333333333333333</c:v>
                </c:pt>
                <c:pt idx="3">
                  <c:v>1.3125</c:v>
                </c:pt>
                <c:pt idx="4">
                  <c:v>1.3</c:v>
                </c:pt>
                <c:pt idx="5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C44-4FCC-9812-45FAF7087895}"/>
            </c:ext>
          </c:extLst>
        </c:ser>
        <c:ser>
          <c:idx val="7"/>
          <c:order val="7"/>
          <c:tx>
            <c:strRef>
              <c:f>'Pivot KJP'!$I$3</c:f>
              <c:strCache>
                <c:ptCount val="1"/>
                <c:pt idx="0">
                  <c:v>Hat man Dir zugehört, wenn Du Fragen hattest?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'Pivot KJP'!$A$4:$A$10</c:f>
              <c:strCache>
                <c:ptCount val="6"/>
                <c:pt idx="0">
                  <c:v>36</c:v>
                </c:pt>
                <c:pt idx="1">
                  <c:v>42 B</c:v>
                </c:pt>
                <c:pt idx="2">
                  <c:v>43 B</c:v>
                </c:pt>
                <c:pt idx="3">
                  <c:v>42 A</c:v>
                </c:pt>
                <c:pt idx="4">
                  <c:v>43 A</c:v>
                </c:pt>
                <c:pt idx="5">
                  <c:v>64 E-K-B</c:v>
                </c:pt>
              </c:strCache>
            </c:strRef>
          </c:cat>
          <c:val>
            <c:numRef>
              <c:f>'Pivot KJP'!$I$4:$I$10</c:f>
              <c:numCache>
                <c:formatCode>0.0</c:formatCode>
                <c:ptCount val="6"/>
                <c:pt idx="0">
                  <c:v>1.5555555555555556</c:v>
                </c:pt>
                <c:pt idx="1">
                  <c:v>1.0909090909090908</c:v>
                </c:pt>
                <c:pt idx="2">
                  <c:v>1.2222222222222223</c:v>
                </c:pt>
                <c:pt idx="3">
                  <c:v>1.4375</c:v>
                </c:pt>
                <c:pt idx="4">
                  <c:v>1.2</c:v>
                </c:pt>
                <c:pt idx="5">
                  <c:v>1.3333333333333333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C44-4FCC-9812-45FAF7087895}"/>
            </c:ext>
          </c:extLst>
        </c:ser>
        <c:ser>
          <c:idx val="8"/>
          <c:order val="8"/>
          <c:tx>
            <c:strRef>
              <c:f>'Pivot KJP'!$J$3</c:f>
              <c:strCache>
                <c:ptCount val="1"/>
                <c:pt idx="0">
                  <c:v>War  jemand für Dich da, wenn Du Hilfe brauchtest?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'Pivot KJP'!$A$4:$A$10</c:f>
              <c:strCache>
                <c:ptCount val="6"/>
                <c:pt idx="0">
                  <c:v>36</c:v>
                </c:pt>
                <c:pt idx="1">
                  <c:v>42 B</c:v>
                </c:pt>
                <c:pt idx="2">
                  <c:v>43 B</c:v>
                </c:pt>
                <c:pt idx="3">
                  <c:v>42 A</c:v>
                </c:pt>
                <c:pt idx="4">
                  <c:v>43 A</c:v>
                </c:pt>
                <c:pt idx="5">
                  <c:v>64 E-K-B</c:v>
                </c:pt>
              </c:strCache>
            </c:strRef>
          </c:cat>
          <c:val>
            <c:numRef>
              <c:f>'Pivot KJP'!$J$4:$J$10</c:f>
              <c:numCache>
                <c:formatCode>0.0</c:formatCode>
                <c:ptCount val="6"/>
                <c:pt idx="0">
                  <c:v>1.4444444444444444</c:v>
                </c:pt>
                <c:pt idx="1">
                  <c:v>1.1818181818181819</c:v>
                </c:pt>
                <c:pt idx="2">
                  <c:v>1.2222222222222223</c:v>
                </c:pt>
                <c:pt idx="3">
                  <c:v>1.375</c:v>
                </c:pt>
                <c:pt idx="4">
                  <c:v>1.1000000000000001</c:v>
                </c:pt>
                <c:pt idx="5">
                  <c:v>1.1666666666666667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44-4FCC-9812-45FAF70878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0095464"/>
        <c:axId val="590097032"/>
      </c:barChart>
      <c:catAx>
        <c:axId val="590095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90097032"/>
        <c:crosses val="autoZero"/>
        <c:auto val="1"/>
        <c:lblAlgn val="ctr"/>
        <c:lblOffset val="100"/>
        <c:noMultiLvlLbl val="0"/>
      </c:catAx>
      <c:valAx>
        <c:axId val="590097032"/>
        <c:scaling>
          <c:orientation val="minMax"/>
          <c:max val="2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90095464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7234110483962121E-2"/>
          <c:y val="0.64439952051037197"/>
          <c:w val="0.87146785616951949"/>
          <c:h val="0.316895914179483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solidFill>
        <a:srgbClr val="358479"/>
      </a:solidFill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37D9B-328F-462A-9884-B290C8C42E52}" type="datetimeFigureOut">
              <a:rPr lang="de-DE" smtClean="0"/>
              <a:t>28.07.2025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67939-84E3-43F9-87D5-00ABC5A8F7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8480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8B943-A88D-4FBF-B56A-B20AE9C7AA6C}" type="datetimeFigureOut">
              <a:rPr lang="de-DE" smtClean="0"/>
              <a:t>28.07.2025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886-DDB8-4D60-AB11-56E8CEF891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8593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" y="1626501"/>
            <a:ext cx="12192000" cy="4652467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www.skh-grossschweidnitz.de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fld id="{F0A8AF70-D5DC-4576-9D17-A44CE6DB042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Rechteck 11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4" y="1733177"/>
            <a:ext cx="12192000" cy="55245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673352"/>
            <a:ext cx="12192000" cy="56515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6238502"/>
            <a:ext cx="12192000" cy="552450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-44" y="218499"/>
            <a:ext cx="12192000" cy="151467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960" y="433392"/>
            <a:ext cx="9144000" cy="1069962"/>
          </a:xfrm>
        </p:spPr>
        <p:txBody>
          <a:bodyPr anchor="ctr">
            <a:normAutofit/>
          </a:bodyPr>
          <a:lstStyle>
            <a:lvl1pPr algn="l">
              <a:defRPr lang="de-DE" sz="2400" dirty="0">
                <a:solidFill>
                  <a:srgbClr val="358479"/>
                </a:solidFill>
                <a:latin typeface="Rotis SemiSans Std" panose="020E05030302020203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93960" y="1541402"/>
            <a:ext cx="9144000" cy="468000"/>
          </a:xfrm>
        </p:spPr>
        <p:txBody>
          <a:bodyPr anchor="ctr">
            <a:normAutofit/>
          </a:bodyPr>
          <a:lstStyle>
            <a:lvl1pPr marL="0" indent="0" algn="l">
              <a:buNone/>
              <a:defRPr lang="de-DE" sz="1900" baseline="0" dirty="0">
                <a:solidFill>
                  <a:schemeClr val="tx1"/>
                </a:solidFill>
                <a:latin typeface="Rotis SemiSans Std" panose="020E0503030202020304" pitchFamily="34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Name des Referenten | Name der Klinik / Abteilung / Station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9576658" y="433392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1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Rechteck 7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479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Rechteck 7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830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  <a:lvl2pPr>
              <a:defRPr>
                <a:latin typeface="Rotis SemiSans Std" panose="020E0503030202020304" pitchFamily="34" charset="0"/>
              </a:defRPr>
            </a:lvl2pPr>
            <a:lvl3pPr>
              <a:defRPr>
                <a:latin typeface="Rotis SemiSans Std" panose="020E0503030202020304" pitchFamily="34" charset="0"/>
              </a:defRPr>
            </a:lvl3pPr>
            <a:lvl4pPr>
              <a:defRPr>
                <a:latin typeface="Rotis SemiSans Std" panose="020E0503030202020304" pitchFamily="34" charset="0"/>
              </a:defRPr>
            </a:lvl4pPr>
            <a:lvl5pPr>
              <a:defRPr>
                <a:latin typeface="Rotis SemiSans Std" panose="020E0503030202020304" pitchFamily="34" charset="0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Rechteck 7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7627" y="6192573"/>
            <a:ext cx="2381582" cy="562053"/>
          </a:xfrm>
          <a:prstGeom prst="rect">
            <a:avLst/>
          </a:prstGeom>
        </p:spPr>
      </p:pic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938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Rotis SemiSans Std" panose="020E05030302020203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41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9" name="Rechteck 8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13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77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Rotis SemiSans Std" panose="020E05030302020203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Rotis SemiSans Std" panose="020E05030302020203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Rechteck 10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13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423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Rechteck 6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372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094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Rotis SemiSans Std" panose="020E05030302020203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Rotis SemiSans Std" panose="020E05030302020203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Rechteck 8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13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012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Rotis SemiSans Std" panose="020E05030302020203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Rotis SemiSans Std" panose="020E05030302020203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Rechteck 8"/>
          <p:cNvSpPr>
            <a:spLocks noChangeArrowheads="1"/>
          </p:cNvSpPr>
          <p:nvPr userDrawn="1"/>
        </p:nvSpPr>
        <p:spPr bwMode="auto">
          <a:xfrm>
            <a:off x="-1" y="0"/>
            <a:ext cx="12191957" cy="151200"/>
          </a:xfrm>
          <a:prstGeom prst="rect">
            <a:avLst/>
          </a:prstGeom>
          <a:solidFill>
            <a:srgbClr val="328279"/>
          </a:solidFill>
          <a:ln w="9525">
            <a:solidFill>
              <a:srgbClr val="00844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de-DE" altLang="de-DE" dirty="0" smtClean="0">
              <a:solidFill>
                <a:srgbClr val="FFFFFF"/>
              </a:solidFill>
            </a:endParaRPr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07523" y="6356350"/>
            <a:ext cx="6080863" cy="365125"/>
          </a:xfrm>
        </p:spPr>
        <p:txBody>
          <a:bodyPr/>
          <a:lstStyle>
            <a:lvl1pPr>
              <a:defRPr>
                <a:latin typeface="Rotis SemiSans Std" panose="020E0503030202020304" pitchFamily="34" charset="0"/>
              </a:defRPr>
            </a:lvl1pPr>
          </a:lstStyle>
          <a:p>
            <a:r>
              <a:rPr lang="de-DE" dirty="0" smtClean="0"/>
              <a:t>www.skh-grossschweidnitz.de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52364" y="6356350"/>
            <a:ext cx="601436" cy="365125"/>
          </a:xfrm>
        </p:spPr>
        <p:txBody>
          <a:bodyPr/>
          <a:lstStyle/>
          <a:p>
            <a:fld id="{F0A8AF70-D5DC-4576-9D17-A44CE6DB0420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13"/>
          </p:nvPr>
        </p:nvSpPr>
        <p:spPr>
          <a:xfrm>
            <a:off x="2879275" y="6356350"/>
            <a:ext cx="1268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" t="11760" r="7856" b="10038"/>
          <a:stretch/>
        </p:blipFill>
        <p:spPr>
          <a:xfrm>
            <a:off x="186418" y="6076517"/>
            <a:ext cx="2484000" cy="78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555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01.06.2022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www.skh-grossschweidnitz.de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8AF70-D5DC-4576-9D17-A44CE6DB04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44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Auswertung kontinuierliche Patientenbefragung </a:t>
            </a:r>
            <a:r>
              <a:rPr lang="de-DE" dirty="0" smtClean="0"/>
              <a:t>KJPP 2025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de-DE" sz="1300" dirty="0" smtClean="0">
                <a:solidFill>
                  <a:prstClr val="black"/>
                </a:solidFill>
              </a:rPr>
              <a:t>Qualitätsmanagement, 17.07.2025</a:t>
            </a:r>
            <a:endParaRPr lang="de-DE" sz="1300" dirty="0">
              <a:solidFill>
                <a:prstClr val="black"/>
              </a:solidFill>
            </a:endParaRPr>
          </a:p>
          <a:p>
            <a:r>
              <a:rPr lang="de-DE" sz="1200" dirty="0" smtClean="0"/>
              <a:t>	</a:t>
            </a:r>
            <a:endParaRPr lang="de-DE" sz="12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7493" y="1130375"/>
            <a:ext cx="1184989" cy="986749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25074" y="1176385"/>
            <a:ext cx="611226" cy="61122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48892" y="1150065"/>
            <a:ext cx="640275" cy="607798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</p:pic>
    </p:spTree>
    <p:extLst>
      <p:ext uri="{BB962C8B-B14F-4D97-AF65-F5344CB8AC3E}">
        <p14:creationId xmlns:p14="http://schemas.microsoft.com/office/powerpoint/2010/main" val="44925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>
                <a:solidFill>
                  <a:prstClr val="black"/>
                </a:solidFill>
              </a:rPr>
              <a:t>Auswertung Patientenzufriedenheit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de-DE" sz="2600" u="sng" dirty="0">
                <a:solidFill>
                  <a:prstClr val="black"/>
                </a:solidFill>
              </a:rPr>
              <a:t>Befragungsteilnehmer: </a:t>
            </a:r>
            <a:endParaRPr lang="de-DE" sz="2600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200" dirty="0">
                <a:solidFill>
                  <a:prstClr val="black"/>
                </a:solidFill>
              </a:rPr>
              <a:t> Patienten aller KJPP Stationen und </a:t>
            </a:r>
            <a:r>
              <a:rPr lang="de-DE" sz="2200" dirty="0" smtClean="0">
                <a:solidFill>
                  <a:prstClr val="black"/>
                </a:solidFill>
              </a:rPr>
              <a:t>Tageskliniken</a:t>
            </a:r>
            <a:endParaRPr lang="de-DE" sz="2200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r>
              <a:rPr lang="de-DE" sz="2200" dirty="0">
                <a:solidFill>
                  <a:prstClr val="black"/>
                </a:solidFill>
              </a:rPr>
              <a:t> </a:t>
            </a:r>
          </a:p>
          <a:p>
            <a:pPr marL="0" lvl="0" indent="0">
              <a:buNone/>
            </a:pPr>
            <a:r>
              <a:rPr lang="de-DE" sz="2600" u="sng" dirty="0">
                <a:solidFill>
                  <a:prstClr val="black"/>
                </a:solidFill>
              </a:rPr>
              <a:t>Befragungszyklus: </a:t>
            </a:r>
            <a:endParaRPr lang="de-DE" sz="2600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200" dirty="0">
                <a:solidFill>
                  <a:prstClr val="black"/>
                </a:solidFill>
              </a:rPr>
              <a:t>Aushändigung des Fragebogens an jeden Patienten 1-3 Tage vor </a:t>
            </a:r>
            <a:r>
              <a:rPr lang="de-DE" sz="2200" dirty="0" smtClean="0">
                <a:solidFill>
                  <a:prstClr val="black"/>
                </a:solidFill>
              </a:rPr>
              <a:t>Entlassung/ Verlegung</a:t>
            </a:r>
            <a:endParaRPr lang="de-DE" sz="2200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de-DE" sz="22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de-DE" sz="2600" u="sng" dirty="0">
                <a:solidFill>
                  <a:prstClr val="black"/>
                </a:solidFill>
              </a:rPr>
              <a:t>Präsentation der Auswertung erfolgt an: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900" dirty="0" smtClean="0">
                <a:solidFill>
                  <a:prstClr val="black"/>
                </a:solidFill>
              </a:rPr>
              <a:t>KHL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900" dirty="0" smtClean="0">
                <a:solidFill>
                  <a:prstClr val="black"/>
                </a:solidFill>
              </a:rPr>
              <a:t>CA </a:t>
            </a:r>
            <a:r>
              <a:rPr lang="de-DE" sz="1900" dirty="0">
                <a:solidFill>
                  <a:prstClr val="black"/>
                </a:solidFill>
              </a:rPr>
              <a:t>KJPP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900" dirty="0" smtClean="0">
                <a:solidFill>
                  <a:prstClr val="black"/>
                </a:solidFill>
              </a:rPr>
              <a:t>PDL</a:t>
            </a:r>
            <a:endParaRPr lang="de-DE" sz="1900" dirty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900" dirty="0">
                <a:solidFill>
                  <a:prstClr val="black"/>
                </a:solidFill>
              </a:rPr>
              <a:t>Qualitätsmanagementbeauftragte =&gt; Weitergabe an das multiprofessionelle Team der Station/TK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900" dirty="0">
                <a:solidFill>
                  <a:prstClr val="black"/>
                </a:solidFill>
              </a:rPr>
              <a:t>Veröffentlichung im </a:t>
            </a:r>
            <a:r>
              <a:rPr lang="de-DE" sz="1900" dirty="0" smtClean="0">
                <a:solidFill>
                  <a:prstClr val="black"/>
                </a:solidFill>
              </a:rPr>
              <a:t>Intranet und Internet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900" dirty="0">
                <a:solidFill>
                  <a:prstClr val="black"/>
                </a:solidFill>
              </a:rPr>
              <a:t>z</a:t>
            </a:r>
            <a:r>
              <a:rPr lang="de-DE" sz="1900" dirty="0" smtClean="0">
                <a:solidFill>
                  <a:prstClr val="black"/>
                </a:solidFill>
              </a:rPr>
              <a:t>usätzlich erhalten die </a:t>
            </a:r>
            <a:r>
              <a:rPr lang="de-DE" sz="1900" dirty="0" err="1" smtClean="0">
                <a:solidFill>
                  <a:prstClr val="black"/>
                </a:solidFill>
              </a:rPr>
              <a:t>Stationen+PDL+PDBL</a:t>
            </a:r>
            <a:r>
              <a:rPr lang="de-DE" sz="1900" dirty="0" smtClean="0">
                <a:solidFill>
                  <a:prstClr val="black"/>
                </a:solidFill>
              </a:rPr>
              <a:t> eine monatliche Auswertung der Freitexte und des Fragebogens</a:t>
            </a:r>
            <a:endParaRPr lang="de-DE" sz="19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www.skh-grossschweidnitz.de</a:t>
            </a: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AF70-D5DC-4576-9D17-A44CE6DB0420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0578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3649" y="118005"/>
            <a:ext cx="10515600" cy="1325563"/>
          </a:xfrm>
        </p:spPr>
        <p:txBody>
          <a:bodyPr>
            <a:normAutofit/>
          </a:bodyPr>
          <a:lstStyle/>
          <a:p>
            <a:r>
              <a:rPr lang="de-DE" sz="2800" b="1" dirty="0"/>
              <a:t>Auswertung Patientenzufriedenheit </a:t>
            </a:r>
            <a:r>
              <a:rPr lang="de-DE" sz="2800" b="1" dirty="0" smtClean="0"/>
              <a:t>– 2.Quartal 2025</a:t>
            </a:r>
            <a:r>
              <a:rPr lang="de-DE" sz="2800" dirty="0"/>
              <a:t/>
            </a:r>
            <a:br>
              <a:rPr lang="de-DE" sz="2800" dirty="0"/>
            </a:br>
            <a:r>
              <a:rPr lang="de-DE" sz="1800" dirty="0"/>
              <a:t>Benotung 1-3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www.skh-grossschweidnitz.de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AF70-D5DC-4576-9D17-A44CE6DB0420}" type="slidenum">
              <a:rPr lang="de-DE" smtClean="0"/>
              <a:t>3</a:t>
            </a:fld>
            <a:endParaRPr lang="de-DE" dirty="0"/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7915202"/>
              </p:ext>
            </p:extLst>
          </p:nvPr>
        </p:nvGraphicFramePr>
        <p:xfrm>
          <a:off x="615820" y="3694621"/>
          <a:ext cx="11280711" cy="2086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821941"/>
              </p:ext>
            </p:extLst>
          </p:nvPr>
        </p:nvGraphicFramePr>
        <p:xfrm>
          <a:off x="615820" y="1443568"/>
          <a:ext cx="11280710" cy="1968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6424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Rotis SemiSans">
      <a:majorFont>
        <a:latin typeface="Rotis SemiSans Std"/>
        <a:ea typeface=""/>
        <a:cs typeface=""/>
      </a:majorFont>
      <a:minorFont>
        <a:latin typeface="Rotis SemiSans St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H Großschweidnitz_2022 (1).pptx" id="{5A82676C-5336-42C0-9128-A2B64EC1D0D9}" vid="{91014BC1-CE4E-4F5F-BE05-B376627B7C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Präsentation_aktuell 2022</Template>
  <TotalTime>0</TotalTime>
  <Words>84</Words>
  <Application>Microsoft Office PowerPoint</Application>
  <PresentationFormat>Breitbild</PresentationFormat>
  <Paragraphs>23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ＭＳ Ｐゴシック</vt:lpstr>
      <vt:lpstr>Arial</vt:lpstr>
      <vt:lpstr>Calibri</vt:lpstr>
      <vt:lpstr>Rotis SemiSans Std</vt:lpstr>
      <vt:lpstr>Wingdings</vt:lpstr>
      <vt:lpstr>Office Theme</vt:lpstr>
      <vt:lpstr>Auswertung kontinuierliche Patientenbefragung KJPP 2025 </vt:lpstr>
      <vt:lpstr>Auswertung Patientenzufriedenheit</vt:lpstr>
      <vt:lpstr>Auswertung Patientenzufriedenheit – 2.Quartal 2025 Benotung 1-3</vt:lpstr>
    </vt:vector>
  </TitlesOfParts>
  <Company>SKHGR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Auswertung kontinuierliche Patientenbefragung 2022 Station 30</dc:title>
  <dc:creator>Exner, Hanna</dc:creator>
  <cp:lastModifiedBy>Stoll, Franziska</cp:lastModifiedBy>
  <cp:revision>200</cp:revision>
  <cp:lastPrinted>2024-02-07T09:26:53Z</cp:lastPrinted>
  <dcterms:created xsi:type="dcterms:W3CDTF">2023-04-14T09:20:23Z</dcterms:created>
  <dcterms:modified xsi:type="dcterms:W3CDTF">2025-07-28T06:56:35Z</dcterms:modified>
</cp:coreProperties>
</file>